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47"/>
  </p:notesMasterIdLst>
  <p:sldIdLst>
    <p:sldId id="279" r:id="rId3"/>
    <p:sldId id="280" r:id="rId4"/>
    <p:sldId id="281" r:id="rId5"/>
    <p:sldId id="282" r:id="rId6"/>
    <p:sldId id="283" r:id="rId7"/>
    <p:sldId id="284" r:id="rId8"/>
    <p:sldId id="285" r:id="rId9"/>
    <p:sldId id="286" r:id="rId10"/>
    <p:sldId id="288" r:id="rId11"/>
    <p:sldId id="289" r:id="rId12"/>
    <p:sldId id="290" r:id="rId13"/>
    <p:sldId id="291" r:id="rId14"/>
    <p:sldId id="292" r:id="rId15"/>
    <p:sldId id="293" r:id="rId16"/>
    <p:sldId id="294"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Georgia" panose="02040502050405020303" pitchFamily="18" charset="0"/>
      <p:regular r:id="rId52"/>
      <p:bold r:id="rId53"/>
      <p:italic r:id="rId54"/>
      <p:boldItalic r:id="rId55"/>
    </p:embeddedFont>
    <p:embeddedFont>
      <p:font typeface="Impact" panose="020B0806030902050204" pitchFamily="34" charset="0"/>
      <p:regular r:id="rId56"/>
    </p:embeddedFont>
    <p:embeddedFont>
      <p:font typeface="Lato" panose="020F0502020204030203" pitchFamily="34" charset="0"/>
      <p:regular r:id="rId57"/>
      <p:bold r:id="rId58"/>
      <p:italic r:id="rId59"/>
      <p:boldItalic r:id="rId60"/>
    </p:embeddedFont>
    <p:embeddedFont>
      <p:font typeface="Raleway" pitchFamily="2" charset="0"/>
      <p:regular r:id="rId61"/>
      <p:bold r:id="rId62"/>
      <p:italic r:id="rId63"/>
      <p:boldItalic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233648-A202-4670-AF5D-48411B654619}">
  <a:tblStyle styleId="{C6233648-A202-4670-AF5D-48411B6546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6"/>
  </p:normalViewPr>
  <p:slideViewPr>
    <p:cSldViewPr snapToGrid="0">
      <p:cViewPr varScale="1">
        <p:scale>
          <a:sx n="143" d="100"/>
          <a:sy n="143" d="100"/>
        </p:scale>
        <p:origin x="76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lgoritmosempython.com.br/cursos/programacao-python/expressoes-matematica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pt.wikipedia.org/wiki/Sistema_operativo" TargetMode="External"/><Relationship Id="rId3" Type="http://schemas.openxmlformats.org/officeDocument/2006/relationships/hyperlink" Target="https://pt.wikipedia.org/wiki/Cadeia_de_caracteres" TargetMode="External"/><Relationship Id="rId7" Type="http://schemas.openxmlformats.org/officeDocument/2006/relationships/hyperlink" Target="https://pt.wikipedia.org/wiki/Interpretador"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pt.wikipedia.org/wiki/Programa_de_computador" TargetMode="External"/><Relationship Id="rId5" Type="http://schemas.openxmlformats.org/officeDocument/2006/relationships/hyperlink" Target="https://pt.wikipedia.org/wiki/C%C3%B3digo_fonte" TargetMode="External"/><Relationship Id="rId4" Type="http://schemas.openxmlformats.org/officeDocument/2006/relationships/hyperlink" Target="https://pt.wikipedia.org/wiki/Caixa_alta_e_caixa_baixa"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95933dd52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pt-BR">
                <a:solidFill>
                  <a:schemeClr val="dk1"/>
                </a:solidFill>
              </a:rPr>
              <a:t>Bom entao até aqui ja entendemos o que é big data. o que é data sicence, onde o cientista de dados entra nessa historia, quais habilidades ele tem que ter e tudo mais...uma das habilidades é programação. AI vc se pergunta: qual linguagem de programacao? Algumas pessoas falam de R, outras de python, outras falam de java….por onde começar? Cada um das linguagens tem suas vantagens e desvantagens e é interessante conhecer , porém para o contexto do nosso curso utilizaremos python.</a:t>
            </a:r>
            <a:endParaRPr/>
          </a:p>
        </p:txBody>
      </p:sp>
      <p:sp>
        <p:nvSpPr>
          <p:cNvPr id="447" name="Google Shape;447;g95933dd521_0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96d36dd70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g96d36dd703_0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95933dd52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pt-BR">
                <a:solidFill>
                  <a:srgbClr val="292929"/>
                </a:solidFill>
                <a:highlight>
                  <a:schemeClr val="lt1"/>
                </a:highlight>
              </a:rPr>
              <a:t>Uma variável, por definiçao, é um objeto (lembra que falamos que em python tudo é objeto, orientado a objetos). É um espaço em memória que usamos para guardar um valor.</a:t>
            </a:r>
            <a:endParaRPr>
              <a:solidFill>
                <a:srgbClr val="292929"/>
              </a:solidFill>
              <a:highlight>
                <a:schemeClr val="lt1"/>
              </a:highlight>
            </a:endParaRPr>
          </a:p>
          <a:p>
            <a:pPr marL="0" lvl="0" indent="0" algn="l" rtl="0">
              <a:lnSpc>
                <a:spcPct val="100000"/>
              </a:lnSpc>
              <a:spcBef>
                <a:spcPts val="1600"/>
              </a:spcBef>
              <a:spcAft>
                <a:spcPts val="0"/>
              </a:spcAft>
              <a:buNone/>
            </a:pPr>
            <a:r>
              <a:rPr lang="pt-BR">
                <a:solidFill>
                  <a:srgbClr val="292929"/>
                </a:solidFill>
                <a:highlight>
                  <a:schemeClr val="lt1"/>
                </a:highlight>
              </a:rPr>
              <a:t>Por ex, temos algumas variáveis aqui nesse quadro: nome, idade, altura e uma que verifica se é_matematica.</a:t>
            </a:r>
            <a:endParaRPr>
              <a:solidFill>
                <a:srgbClr val="292929"/>
              </a:solidFill>
              <a:highlight>
                <a:schemeClr val="lt1"/>
              </a:highlight>
            </a:endParaRPr>
          </a:p>
          <a:p>
            <a:pPr marL="0" lvl="0" indent="0" algn="l" rtl="0">
              <a:lnSpc>
                <a:spcPct val="100000"/>
              </a:lnSpc>
              <a:spcBef>
                <a:spcPts val="1600"/>
              </a:spcBef>
              <a:spcAft>
                <a:spcPts val="0"/>
              </a:spcAft>
              <a:buNone/>
            </a:pPr>
            <a:r>
              <a:rPr lang="pt-BR">
                <a:solidFill>
                  <a:srgbClr val="292929"/>
                </a:solidFill>
                <a:highlight>
                  <a:schemeClr val="lt1"/>
                </a:highlight>
              </a:rPr>
              <a:t>Todas essas palavras: nome, altura é o que chamamos de variaveis no codigo...sao os espacos em memoria que criamos para guardar valores, entao nome guarda um espaço na memoria para o valor Jéssika e assim por diante.</a:t>
            </a:r>
            <a:endParaRPr>
              <a:solidFill>
                <a:srgbClr val="292929"/>
              </a:solidFill>
              <a:highlight>
                <a:schemeClr val="lt1"/>
              </a:highlight>
            </a:endParaRPr>
          </a:p>
          <a:p>
            <a:pPr marL="0" lvl="0" indent="0" algn="l" rtl="0">
              <a:lnSpc>
                <a:spcPct val="100000"/>
              </a:lnSpc>
              <a:spcBef>
                <a:spcPts val="1600"/>
              </a:spcBef>
              <a:spcAft>
                <a:spcPts val="0"/>
              </a:spcAft>
              <a:buNone/>
            </a:pPr>
            <a:r>
              <a:rPr lang="pt-BR">
                <a:solidFill>
                  <a:srgbClr val="292929"/>
                </a:solidFill>
                <a:highlight>
                  <a:schemeClr val="lt1"/>
                </a:highlight>
              </a:rPr>
              <a:t>Cada variável possui um tipo. Algumas variáveis sao numéricas, outras são textos, outras são valores logicos e no python nos temos nomes específicos para essas tipos.</a:t>
            </a:r>
            <a:endParaRPr>
              <a:solidFill>
                <a:srgbClr val="292929"/>
              </a:solidFill>
              <a:highlight>
                <a:schemeClr val="lt1"/>
              </a:highlight>
            </a:endParaRPr>
          </a:p>
          <a:p>
            <a:pPr marL="0" lvl="0" indent="0" algn="l" rtl="0">
              <a:lnSpc>
                <a:spcPct val="100000"/>
              </a:lnSpc>
              <a:spcBef>
                <a:spcPts val="1600"/>
              </a:spcBef>
              <a:spcAft>
                <a:spcPts val="0"/>
              </a:spcAft>
              <a:buNone/>
            </a:pPr>
            <a:r>
              <a:rPr lang="pt-BR">
                <a:solidFill>
                  <a:srgbClr val="292929"/>
                </a:solidFill>
                <a:highlight>
                  <a:schemeClr val="lt1"/>
                </a:highlight>
              </a:rPr>
              <a:t>Quando temos texto no valor da variável chamamos qye ela é do tipo string. Se for um valor número inteiro, dizemos que é do tipo int….todos os objetos do python possuem um tipo e veremos muitos deles no decorrer do curso. Por agora, vamos ver como escrever tudo isso em python?</a:t>
            </a:r>
            <a:endParaRPr>
              <a:solidFill>
                <a:srgbClr val="292929"/>
              </a:solidFill>
              <a:highlight>
                <a:schemeClr val="lt1"/>
              </a:highlight>
            </a:endParaRPr>
          </a:p>
          <a:p>
            <a:pPr marL="0" lvl="0" indent="0" algn="l" rtl="0">
              <a:lnSpc>
                <a:spcPct val="100000"/>
              </a:lnSpc>
              <a:spcBef>
                <a:spcPts val="1600"/>
              </a:spcBef>
              <a:spcAft>
                <a:spcPts val="0"/>
              </a:spcAft>
              <a:buNone/>
            </a:pPr>
            <a:r>
              <a:rPr lang="pt-BR">
                <a:solidFill>
                  <a:srgbClr val="292929"/>
                </a:solidFill>
                <a:highlight>
                  <a:schemeClr val="lt1"/>
                </a:highlight>
              </a:rPr>
              <a:t>CODIGO</a:t>
            </a:r>
            <a:endParaRPr>
              <a:solidFill>
                <a:srgbClr val="292929"/>
              </a:solidFill>
              <a:highlight>
                <a:schemeClr val="lt1"/>
              </a:highlight>
            </a:endParaRPr>
          </a:p>
          <a:p>
            <a:pPr marL="0" lvl="0" indent="0" algn="l" rtl="0">
              <a:lnSpc>
                <a:spcPct val="100000"/>
              </a:lnSpc>
              <a:spcBef>
                <a:spcPts val="1600"/>
              </a:spcBef>
              <a:spcAft>
                <a:spcPts val="1600"/>
              </a:spcAft>
              <a:buNone/>
            </a:pPr>
            <a:r>
              <a:rPr lang="pt-BR">
                <a:solidFill>
                  <a:srgbClr val="292929"/>
                </a:solidFill>
                <a:highlight>
                  <a:schemeClr val="lt1"/>
                </a:highlight>
              </a:rPr>
              <a:t>por hj é so vejo vc na proxima aula</a:t>
            </a:r>
            <a:endParaRPr>
              <a:solidFill>
                <a:srgbClr val="292929"/>
              </a:solidFill>
              <a:highlight>
                <a:schemeClr val="lt1"/>
              </a:highlight>
            </a:endParaRPr>
          </a:p>
        </p:txBody>
      </p:sp>
      <p:sp>
        <p:nvSpPr>
          <p:cNvPr id="548" name="Google Shape;548;g95933dd521_0_1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96d36dd70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Na aula passada falamos sobre variáveis como definir uma variável e seus tipos. Nessa aula falaremos sobre operadores e voltaremos a exercitar um pouco do conceito de variaveis. </a:t>
            </a:r>
            <a:endParaRPr/>
          </a:p>
        </p:txBody>
      </p:sp>
      <p:sp>
        <p:nvSpPr>
          <p:cNvPr id="567" name="Google Shape;567;g96d36dd703_0_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95933dd521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a:solidFill>
                  <a:srgbClr val="292929"/>
                </a:solidFill>
                <a:highlight>
                  <a:schemeClr val="lt1"/>
                </a:highlight>
              </a:rPr>
              <a:t>Operadores são formas de combinarmos….</a:t>
            </a:r>
            <a:endParaRPr>
              <a:solidFill>
                <a:srgbClr val="292929"/>
              </a:solidFill>
              <a:highlight>
                <a:schemeClr val="lt1"/>
              </a:highlight>
            </a:endParaRPr>
          </a:p>
          <a:p>
            <a:pPr marL="0" lvl="0" indent="0" algn="l" rtl="0">
              <a:lnSpc>
                <a:spcPct val="115000"/>
              </a:lnSpc>
              <a:spcBef>
                <a:spcPts val="1600"/>
              </a:spcBef>
              <a:spcAft>
                <a:spcPts val="0"/>
              </a:spcAft>
              <a:buNone/>
            </a:pPr>
            <a:r>
              <a:rPr lang="pt-BR">
                <a:solidFill>
                  <a:srgbClr val="292929"/>
                </a:solidFill>
                <a:highlight>
                  <a:schemeClr val="lt1"/>
                </a:highlight>
              </a:rPr>
              <a:t>temos alguns tipos mais comuns de operadores listados aqui que são: -- ler</a:t>
            </a:r>
            <a:endParaRPr>
              <a:solidFill>
                <a:srgbClr val="292929"/>
              </a:solidFill>
              <a:highlight>
                <a:schemeClr val="lt1"/>
              </a:highlight>
            </a:endParaRPr>
          </a:p>
          <a:p>
            <a:pPr marL="0" lvl="0" indent="0" algn="l" rtl="0">
              <a:lnSpc>
                <a:spcPct val="115000"/>
              </a:lnSpc>
              <a:spcBef>
                <a:spcPts val="1600"/>
              </a:spcBef>
              <a:spcAft>
                <a:spcPts val="0"/>
              </a:spcAft>
              <a:buNone/>
            </a:pPr>
            <a:r>
              <a:rPr lang="pt-BR">
                <a:solidFill>
                  <a:srgbClr val="292929"/>
                </a:solidFill>
                <a:highlight>
                  <a:schemeClr val="lt1"/>
                </a:highlight>
              </a:rPr>
              <a:t>Vamos entender um pouco melhor pra que servem cada tipo.</a:t>
            </a:r>
            <a:endParaRPr>
              <a:solidFill>
                <a:srgbClr val="292929"/>
              </a:solidFill>
              <a:highlight>
                <a:schemeClr val="lt1"/>
              </a:highlight>
            </a:endParaRPr>
          </a:p>
          <a:p>
            <a:pPr marL="0" lvl="0" indent="0" algn="l" rtl="0">
              <a:lnSpc>
                <a:spcPct val="115000"/>
              </a:lnSpc>
              <a:spcBef>
                <a:spcPts val="1600"/>
              </a:spcBef>
              <a:spcAft>
                <a:spcPts val="0"/>
              </a:spcAft>
              <a:buNone/>
            </a:pPr>
            <a:r>
              <a:rPr lang="pt-BR">
                <a:solidFill>
                  <a:srgbClr val="292929"/>
                </a:solidFill>
                <a:highlight>
                  <a:schemeClr val="lt1"/>
                </a:highlight>
              </a:rPr>
              <a:t>Os operadores aritmeticos  permitem criar expressoes matemáticos, operadores como soma, subtração, divisão</a:t>
            </a:r>
            <a:endParaRPr>
              <a:solidFill>
                <a:srgbClr val="292929"/>
              </a:solidFill>
              <a:highlight>
                <a:schemeClr val="lt1"/>
              </a:highlight>
            </a:endParaRPr>
          </a:p>
          <a:p>
            <a:pPr marL="0" lvl="0" indent="0" algn="l" rtl="0">
              <a:lnSpc>
                <a:spcPct val="115000"/>
              </a:lnSpc>
              <a:spcBef>
                <a:spcPts val="1600"/>
              </a:spcBef>
              <a:spcAft>
                <a:spcPts val="0"/>
              </a:spcAft>
              <a:buNone/>
            </a:pPr>
            <a:r>
              <a:rPr lang="pt-BR">
                <a:solidFill>
                  <a:srgbClr val="292929"/>
                </a:solidFill>
                <a:highlight>
                  <a:schemeClr val="lt1"/>
                </a:highlight>
              </a:rPr>
              <a:t>Os operadores relacionais permitem criar relações de ordem, de comparação entre dois objetos. Comparações do tipo a&lt; b, a&lt;=b, por ex.</a:t>
            </a:r>
            <a:endParaRPr>
              <a:solidFill>
                <a:srgbClr val="292929"/>
              </a:solidFill>
              <a:highlight>
                <a:schemeClr val="lt1"/>
              </a:highlight>
            </a:endParaRPr>
          </a:p>
          <a:p>
            <a:pPr marL="0" lvl="0" indent="0" algn="l" rtl="0">
              <a:lnSpc>
                <a:spcPct val="115000"/>
              </a:lnSpc>
              <a:spcBef>
                <a:spcPts val="1600"/>
              </a:spcBef>
              <a:spcAft>
                <a:spcPts val="0"/>
              </a:spcAft>
              <a:buNone/>
            </a:pPr>
            <a:r>
              <a:rPr lang="pt-BR">
                <a:solidFill>
                  <a:srgbClr val="292929"/>
                </a:solidFill>
                <a:highlight>
                  <a:schemeClr val="lt1"/>
                </a:highlight>
              </a:rPr>
              <a:t>Os operadores lógicos permitem criar expressões lógicas, como por exemplo a e b são verdade então c é verdade.</a:t>
            </a:r>
            <a:endParaRPr>
              <a:solidFill>
                <a:srgbClr val="292929"/>
              </a:solidFill>
              <a:highlight>
                <a:schemeClr val="lt1"/>
              </a:highlight>
            </a:endParaRPr>
          </a:p>
          <a:p>
            <a:pPr marL="0" lvl="0" indent="0" algn="l" rtl="0">
              <a:lnSpc>
                <a:spcPct val="115000"/>
              </a:lnSpc>
              <a:spcBef>
                <a:spcPts val="1600"/>
              </a:spcBef>
              <a:spcAft>
                <a:spcPts val="0"/>
              </a:spcAft>
              <a:buNone/>
            </a:pPr>
            <a:r>
              <a:rPr lang="pt-BR">
                <a:solidFill>
                  <a:srgbClr val="292929"/>
                </a:solidFill>
                <a:highlight>
                  <a:schemeClr val="lt1"/>
                </a:highlight>
              </a:rPr>
              <a:t>os operadores de atribuição são aqueles que atribuem um valor a um objeto.</a:t>
            </a:r>
            <a:endParaRPr>
              <a:solidFill>
                <a:srgbClr val="292929"/>
              </a:solidFill>
              <a:highlight>
                <a:schemeClr val="lt1"/>
              </a:highlight>
            </a:endParaRPr>
          </a:p>
          <a:p>
            <a:pPr marL="0" lvl="0" indent="0" algn="l" rtl="0">
              <a:lnSpc>
                <a:spcPct val="115000"/>
              </a:lnSpc>
              <a:spcBef>
                <a:spcPts val="1600"/>
              </a:spcBef>
              <a:spcAft>
                <a:spcPts val="0"/>
              </a:spcAft>
              <a:buNone/>
            </a:pPr>
            <a:r>
              <a:rPr lang="pt-BR">
                <a:solidFill>
                  <a:srgbClr val="292929"/>
                </a:solidFill>
                <a:highlight>
                  <a:schemeClr val="lt1"/>
                </a:highlight>
              </a:rPr>
              <a:t>Esses operadores são muito utilizados no dia a dia. Um exemplo seria. Suponha que vc quer rodar um programa mas so quer que ele rode se por exa variavel sexo for homem e a idade for maior que 50. Usaríamos em nosso codigo tanto o operador logico quando o relacional.</a:t>
            </a:r>
            <a:endParaRPr>
              <a:solidFill>
                <a:srgbClr val="292929"/>
              </a:solidFill>
              <a:highlight>
                <a:schemeClr val="lt1"/>
              </a:highlight>
            </a:endParaRPr>
          </a:p>
          <a:p>
            <a:pPr marL="0" lvl="0" indent="0" algn="l" rtl="0">
              <a:lnSpc>
                <a:spcPct val="115000"/>
              </a:lnSpc>
              <a:spcBef>
                <a:spcPts val="1600"/>
              </a:spcBef>
              <a:spcAft>
                <a:spcPts val="0"/>
              </a:spcAft>
              <a:buNone/>
            </a:pPr>
            <a:r>
              <a:rPr lang="pt-BR">
                <a:solidFill>
                  <a:srgbClr val="292929"/>
                </a:solidFill>
                <a:highlight>
                  <a:schemeClr val="lt1"/>
                </a:highlight>
              </a:rPr>
              <a:t>Veremos agora no codigo como escreve-los em python.</a:t>
            </a:r>
            <a:endParaRPr>
              <a:solidFill>
                <a:srgbClr val="292929"/>
              </a:solidFill>
              <a:highlight>
                <a:schemeClr val="lt1"/>
              </a:highlight>
            </a:endParaRPr>
          </a:p>
          <a:p>
            <a:pPr marL="0" lvl="0" indent="0" algn="l" rtl="0">
              <a:lnSpc>
                <a:spcPct val="115000"/>
              </a:lnSpc>
              <a:spcBef>
                <a:spcPts val="1600"/>
              </a:spcBef>
              <a:spcAft>
                <a:spcPts val="0"/>
              </a:spcAft>
              <a:buNone/>
            </a:pPr>
            <a:endParaRPr>
              <a:solidFill>
                <a:srgbClr val="292929"/>
              </a:solidFill>
              <a:highlight>
                <a:schemeClr val="lt1"/>
              </a:highlight>
            </a:endParaRPr>
          </a:p>
          <a:p>
            <a:pPr marL="0" lvl="0" indent="0" algn="l" rtl="0">
              <a:lnSpc>
                <a:spcPct val="115000"/>
              </a:lnSpc>
              <a:spcBef>
                <a:spcPts val="1600"/>
              </a:spcBef>
              <a:spcAft>
                <a:spcPts val="0"/>
              </a:spcAft>
              <a:buNone/>
            </a:pPr>
            <a:endParaRPr>
              <a:solidFill>
                <a:srgbClr val="292929"/>
              </a:solidFill>
              <a:highlight>
                <a:schemeClr val="lt1"/>
              </a:highlight>
            </a:endParaRPr>
          </a:p>
          <a:p>
            <a:pPr marL="0" lvl="0" indent="0" algn="l" rtl="0">
              <a:lnSpc>
                <a:spcPct val="115000"/>
              </a:lnSpc>
              <a:spcBef>
                <a:spcPts val="1600"/>
              </a:spcBef>
              <a:spcAft>
                <a:spcPts val="1600"/>
              </a:spcAft>
              <a:buNone/>
            </a:pPr>
            <a:r>
              <a:rPr lang="pt-BR" u="sng">
                <a:solidFill>
                  <a:schemeClr val="hlink"/>
                </a:solidFill>
                <a:hlinkClick r:id="rId3"/>
              </a:rPr>
              <a:t>https://algoritmosempython.com.br/cursos/programacao-python/expressoes-matematicas</a:t>
            </a:r>
            <a:endParaRPr>
              <a:solidFill>
                <a:srgbClr val="292929"/>
              </a:solidFill>
              <a:highlight>
                <a:schemeClr val="lt1"/>
              </a:highlight>
            </a:endParaRPr>
          </a:p>
        </p:txBody>
      </p:sp>
      <p:sp>
        <p:nvSpPr>
          <p:cNvPr id="574" name="Google Shape;574;g95933dd521_0_2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96d36dd70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Olá pessoal, tudo bem? Nessa aula vamos falar sobre estruturas de dados.</a:t>
            </a:r>
            <a:endParaRPr/>
          </a:p>
        </p:txBody>
      </p:sp>
      <p:sp>
        <p:nvSpPr>
          <p:cNvPr id="596" name="Google Shape;596;g96d36dd703_0_1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99ded29e7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400">
                <a:solidFill>
                  <a:schemeClr val="dk1"/>
                </a:solidFill>
              </a:rPr>
              <a:t>Estruturas de dados são coleções de dados…..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pt-BR" sz="1400">
                <a:solidFill>
                  <a:schemeClr val="dk1"/>
                </a:solidFill>
              </a:rPr>
              <a:t>Existem 4 tipos básicos de estruturas de dados em python que veremos nessa aula. A primeira dela são as listas. Elas são caracterizadas no código por estarem entre colchetes e dentro dos colchetes estão os valores da lista separados por vírgula. As listas sao mutaveis e podem conter diferentes tipos de dados. Mutaveis porque podemos mudar o tamanho, alterar os elementos…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pt-BR" sz="1400">
                <a:solidFill>
                  <a:schemeClr val="dk1"/>
                </a:solidFill>
              </a:rPr>
              <a:t>Cada tipo de estrutura é mais interessante em certos contextos e de modo geral aprendemos bem a usá-las com a prática.</a:t>
            </a:r>
            <a:endParaRPr sz="1400">
              <a:solidFill>
                <a:schemeClr val="dk1"/>
              </a:solidFill>
            </a:endParaRPr>
          </a:p>
        </p:txBody>
      </p:sp>
      <p:sp>
        <p:nvSpPr>
          <p:cNvPr id="603" name="Google Shape;603;g99ded29e7c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38525ff0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6" name="Google Shape;626;g538525ff0a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96d36dd70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Olá pessoal, tudo bem? Nessa aula falaremos sobre estruturas de decisão. Vamos utilizar as estruturas de dados o que aprendemos na aula passada para construirmos blocos de código bem mais interessantes! Vamo lá?</a:t>
            </a:r>
            <a:endParaRPr/>
          </a:p>
        </p:txBody>
      </p:sp>
      <p:sp>
        <p:nvSpPr>
          <p:cNvPr id="634" name="Google Shape;634;g96d36dd703_0_1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98773de51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solidFill>
                  <a:schemeClr val="dk1"/>
                </a:solidFill>
              </a:rPr>
              <a:t>Estruturas de decisão são usadas quando..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pt-BR">
                <a:solidFill>
                  <a:schemeClr val="dk1"/>
                </a:solidFill>
              </a:rPr>
              <a:t>vamos olhar pro diagrama abaixo. Suponha que temos um algoritmo que toma como input a nota de um aluno. No codigo salvaremos essa nota em uma varivel e temos uma regra que será aplicada nessa nota. A regra é a seguinte…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pt-BR">
                <a:solidFill>
                  <a:schemeClr val="dk1"/>
                </a:solidFill>
              </a:rPr>
              <a:t>ou seja, usamos uma variável e uma regra para definir caminhos diferentes dentro do código. Essa é a definicao das estruturas de decisão.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pt-BR">
                <a:solidFill>
                  <a:schemeClr val="dk1"/>
                </a:solidFill>
              </a:rPr>
              <a:t>Em python temos um comando para esse tipo de estura, chamado if-else.</a:t>
            </a:r>
            <a:endParaRPr>
              <a:solidFill>
                <a:schemeClr val="dk1"/>
              </a:solidFill>
            </a:endParaRPr>
          </a:p>
        </p:txBody>
      </p:sp>
      <p:sp>
        <p:nvSpPr>
          <p:cNvPr id="641" name="Google Shape;641;g98773de514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98773de5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pt-BR">
                <a:highlight>
                  <a:srgbClr val="FFFFFF"/>
                </a:highlight>
              </a:rPr>
              <a:t>Então no python para escrever esse tipo de estrutura de decisão usamos as sentenças if e else.</a:t>
            </a:r>
            <a:endParaRPr>
              <a:highlight>
                <a:srgbClr val="FFFFFF"/>
              </a:highlight>
            </a:endParaRPr>
          </a:p>
          <a:p>
            <a:pPr marL="0" lvl="0" indent="0" algn="l" rtl="0">
              <a:lnSpc>
                <a:spcPct val="100000"/>
              </a:lnSpc>
              <a:spcBef>
                <a:spcPts val="1900"/>
              </a:spcBef>
              <a:spcAft>
                <a:spcPts val="0"/>
              </a:spcAft>
              <a:buNone/>
            </a:pPr>
            <a:r>
              <a:rPr lang="pt-BR">
                <a:highlight>
                  <a:srgbClr val="FFFFFF"/>
                </a:highlight>
              </a:rPr>
              <a:t>Vamos ver como ficaria  nosso exemplo aqui em código python, primeiro definiriamos a variavel nota e na sequencia vejam que</a:t>
            </a:r>
            <a:endParaRPr>
              <a:highlight>
                <a:srgbClr val="FFFFFF"/>
              </a:highlight>
            </a:endParaRPr>
          </a:p>
          <a:p>
            <a:pPr marL="0" lvl="0" indent="0" algn="l" rtl="0">
              <a:lnSpc>
                <a:spcPct val="100000"/>
              </a:lnSpc>
              <a:spcBef>
                <a:spcPts val="1900"/>
              </a:spcBef>
              <a:spcAft>
                <a:spcPts val="0"/>
              </a:spcAft>
              <a:buNone/>
            </a:pPr>
            <a:r>
              <a:rPr lang="pt-BR">
                <a:highlight>
                  <a:srgbClr val="FFFFFF"/>
                </a:highlight>
              </a:rPr>
              <a:t>Essas senteças if -else sao sempre escritas com esse formato específico, colocamos o if que é uma palavra reservada no python, vcs verão que ele troca de cor, fica verdinho, e a nossa regra, nossa condição lógica e os :. Sempre que a condicao logica por satisfeita, isto é, for verdadeira esse código que vem a seguir será executado.</a:t>
            </a:r>
            <a:endParaRPr>
              <a:highlight>
                <a:srgbClr val="FFFFFF"/>
              </a:highlight>
            </a:endParaRPr>
          </a:p>
          <a:p>
            <a:pPr marL="0" lvl="0" indent="0" algn="l" rtl="0">
              <a:lnSpc>
                <a:spcPct val="100000"/>
              </a:lnSpc>
              <a:spcBef>
                <a:spcPts val="1900"/>
              </a:spcBef>
              <a:spcAft>
                <a:spcPts val="0"/>
              </a:spcAft>
              <a:buNone/>
            </a:pPr>
            <a:r>
              <a:rPr lang="pt-BR">
                <a:highlight>
                  <a:srgbClr val="FFFFFF"/>
                </a:highlight>
              </a:rPr>
              <a:t>Para o python entender qual código deve ser executado usamos a identação, isto é, o código a ser executado fica um pouco mais pra da sentença if.</a:t>
            </a:r>
            <a:endParaRPr>
              <a:highlight>
                <a:srgbClr val="FFFFFF"/>
              </a:highlight>
            </a:endParaRPr>
          </a:p>
          <a:p>
            <a:pPr marL="0" lvl="0" indent="0" algn="l" rtl="0">
              <a:lnSpc>
                <a:spcPct val="100000"/>
              </a:lnSpc>
              <a:spcBef>
                <a:spcPts val="1900"/>
              </a:spcBef>
              <a:spcAft>
                <a:spcPts val="0"/>
              </a:spcAft>
              <a:buNone/>
            </a:pPr>
            <a:r>
              <a:rPr lang="pt-BR">
                <a:highlight>
                  <a:srgbClr val="FFFFFF"/>
                </a:highlight>
              </a:rPr>
              <a:t>Já o else fica alinhado com o if, mas o codigo que roda, caso a sentenca seja falsa, tbm fica mais pra dentro.</a:t>
            </a:r>
            <a:endParaRPr>
              <a:highlight>
                <a:srgbClr val="FFFFFF"/>
              </a:highlight>
            </a:endParaRPr>
          </a:p>
          <a:p>
            <a:pPr marL="0" lvl="0" indent="0" algn="l" rtl="0">
              <a:lnSpc>
                <a:spcPct val="100000"/>
              </a:lnSpc>
              <a:spcBef>
                <a:spcPts val="1900"/>
              </a:spcBef>
              <a:spcAft>
                <a:spcPts val="0"/>
              </a:spcAft>
              <a:buNone/>
            </a:pPr>
            <a:r>
              <a:rPr lang="pt-BR">
                <a:highlight>
                  <a:srgbClr val="FFFFFF"/>
                </a:highlight>
              </a:rPr>
              <a:t>Vejam que pra construir as condicoes logicas podemos usar os operadores que aprendemos nas aulas passadas, como no ex, estamos usando o operador relacional para escrever a condição logica. Poderiamos tbm usar as estruturas de dados que ja vimos, por ex, validar se um numero esta em uma lista, ou se o tamanho de uma lista é igual a um numero especifico por ex.</a:t>
            </a:r>
            <a:endParaRPr>
              <a:highlight>
                <a:srgbClr val="FFFFFF"/>
              </a:highlight>
            </a:endParaRPr>
          </a:p>
          <a:p>
            <a:pPr marL="0" lvl="0" indent="0" algn="l" rtl="0">
              <a:lnSpc>
                <a:spcPct val="100000"/>
              </a:lnSpc>
              <a:spcBef>
                <a:spcPts val="1900"/>
              </a:spcBef>
              <a:spcAft>
                <a:spcPts val="0"/>
              </a:spcAft>
              <a:buNone/>
            </a:pPr>
            <a:r>
              <a:rPr lang="pt-BR">
                <a:highlight>
                  <a:srgbClr val="FFFFFF"/>
                </a:highlight>
              </a:rPr>
              <a:t>Vamos para o jupyter ver como fazemos isso na pratica</a:t>
            </a:r>
            <a:endParaRPr>
              <a:highlight>
                <a:srgbClr val="FFFFFF"/>
              </a:highlight>
            </a:endParaRPr>
          </a:p>
          <a:p>
            <a:pPr marL="0" lvl="0" indent="0" algn="l" rtl="0">
              <a:lnSpc>
                <a:spcPct val="100000"/>
              </a:lnSpc>
              <a:spcBef>
                <a:spcPts val="1900"/>
              </a:spcBef>
              <a:spcAft>
                <a:spcPts val="0"/>
              </a:spcAft>
              <a:buNone/>
            </a:pPr>
            <a:endParaRPr>
              <a:highlight>
                <a:srgbClr val="FFFFFF"/>
              </a:highlight>
            </a:endParaRPr>
          </a:p>
          <a:p>
            <a:pPr marL="0" lvl="0" indent="0" algn="l" rtl="0">
              <a:lnSpc>
                <a:spcPct val="100000"/>
              </a:lnSpc>
              <a:spcBef>
                <a:spcPts val="1900"/>
              </a:spcBef>
              <a:spcAft>
                <a:spcPts val="0"/>
              </a:spcAft>
              <a:buNone/>
            </a:pPr>
            <a:endParaRPr>
              <a:highlight>
                <a:srgbClr val="FFFFFF"/>
              </a:highlight>
            </a:endParaRPr>
          </a:p>
          <a:p>
            <a:pPr marL="0" lvl="0" indent="0" algn="l" rtl="0">
              <a:lnSpc>
                <a:spcPct val="100000"/>
              </a:lnSpc>
              <a:spcBef>
                <a:spcPts val="1900"/>
              </a:spcBef>
              <a:spcAft>
                <a:spcPts val="0"/>
              </a:spcAft>
              <a:buNone/>
            </a:pPr>
            <a:endParaRPr/>
          </a:p>
          <a:p>
            <a:pPr marL="0" lvl="0" indent="0" algn="l" rtl="0">
              <a:lnSpc>
                <a:spcPct val="100000"/>
              </a:lnSpc>
              <a:spcBef>
                <a:spcPts val="0"/>
              </a:spcBef>
              <a:spcAft>
                <a:spcPts val="0"/>
              </a:spcAft>
              <a:buNone/>
            </a:pPr>
            <a:endParaRPr>
              <a:solidFill>
                <a:schemeClr val="dk1"/>
              </a:solidFill>
            </a:endParaRPr>
          </a:p>
        </p:txBody>
      </p:sp>
      <p:sp>
        <p:nvSpPr>
          <p:cNvPr id="662" name="Google Shape;662;g98773de514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57a2887a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spcBef>
                <a:spcPts val="1600"/>
              </a:spcBef>
              <a:spcAft>
                <a:spcPts val="0"/>
              </a:spcAft>
              <a:buNone/>
            </a:pPr>
            <a:r>
              <a:rPr lang="pt-BR" sz="1050">
                <a:solidFill>
                  <a:schemeClr val="dk1"/>
                </a:solidFill>
                <a:highlight>
                  <a:schemeClr val="lt1"/>
                </a:highlight>
              </a:rPr>
              <a:t>Kaggle conduziu uma pesquisa em 2019 com  19,717 profissionais de dados. A pesquisa questionava sobre  data science, machine learning..entre outros. Algumas analises desse estudo estão apresentadas aqui.Em media os profissionais usaram 3 principais linguagens. Python, SQL (44%), R (31%).</a:t>
            </a:r>
            <a:endParaRPr sz="1050">
              <a:solidFill>
                <a:schemeClr val="dk1"/>
              </a:solidFill>
              <a:highlight>
                <a:schemeClr val="lt1"/>
              </a:highlight>
            </a:endParaRPr>
          </a:p>
          <a:p>
            <a:pPr marL="0" lvl="0" indent="0" algn="l" rtl="0">
              <a:spcBef>
                <a:spcPts val="1600"/>
              </a:spcBef>
              <a:spcAft>
                <a:spcPts val="0"/>
              </a:spcAft>
              <a:buNone/>
            </a:pPr>
            <a:r>
              <a:rPr lang="pt-BR" sz="1050">
                <a:solidFill>
                  <a:schemeClr val="dk1"/>
                </a:solidFill>
                <a:highlight>
                  <a:schemeClr val="lt1"/>
                </a:highlight>
              </a:rPr>
              <a:t>Nesse questionario, ainda foi perguntado se eles pudessem indicar uma linguagem para um aspirante a data sicence olhando pro mercado, praticidade e varios aspectos. Os graficos mostram que 8 in 10 profissionais recomendariam python</a:t>
            </a:r>
            <a:endParaRPr sz="1050">
              <a:solidFill>
                <a:schemeClr val="dk1"/>
              </a:solidFill>
              <a:highlight>
                <a:schemeClr val="lt1"/>
              </a:highlight>
            </a:endParaRPr>
          </a:p>
          <a:p>
            <a:pPr marL="0" lvl="0" indent="0" algn="l" rtl="0">
              <a:lnSpc>
                <a:spcPct val="100000"/>
              </a:lnSpc>
              <a:spcBef>
                <a:spcPts val="1600"/>
              </a:spcBef>
              <a:spcAft>
                <a:spcPts val="0"/>
              </a:spcAft>
              <a:buClr>
                <a:schemeClr val="dk1"/>
              </a:buClr>
              <a:buSzPts val="1100"/>
              <a:buFont typeface="Arial"/>
              <a:buNone/>
            </a:pPr>
            <a:r>
              <a:rPr lang="pt-BR">
                <a:highlight>
                  <a:schemeClr val="lt1"/>
                </a:highlight>
              </a:rPr>
              <a:t>Atraves desses graficos ja é possivel ver que Python é uma das linguagens queridinhas e hoje, é sem dúvidas Python é a linguagem mais utilizada em Ciência de Dados no Brasil. Não há como negar isso.Uma de suas grandes vantagens são os pacotes exclusivos para Ciência de Dados, como </a:t>
            </a:r>
            <a:r>
              <a:rPr lang="pt-BR" i="1">
                <a:highlight>
                  <a:schemeClr val="lt1"/>
                </a:highlight>
              </a:rPr>
              <a:t>scikit-learn</a:t>
            </a:r>
            <a:r>
              <a:rPr lang="pt-BR">
                <a:highlight>
                  <a:schemeClr val="lt1"/>
                </a:highlight>
              </a:rPr>
              <a:t> para Machine Learning, além de </a:t>
            </a:r>
            <a:r>
              <a:rPr lang="pt-BR" i="1">
                <a:highlight>
                  <a:schemeClr val="lt1"/>
                </a:highlight>
              </a:rPr>
              <a:t>NumPy</a:t>
            </a:r>
            <a:r>
              <a:rPr lang="pt-BR">
                <a:highlight>
                  <a:schemeClr val="lt1"/>
                </a:highlight>
              </a:rPr>
              <a:t> e </a:t>
            </a:r>
            <a:r>
              <a:rPr lang="pt-BR" i="1">
                <a:highlight>
                  <a:schemeClr val="lt1"/>
                </a:highlight>
              </a:rPr>
              <a:t>Pandas</a:t>
            </a:r>
            <a:r>
              <a:rPr lang="pt-BR">
                <a:highlight>
                  <a:schemeClr val="lt1"/>
                </a:highlight>
              </a:rPr>
              <a:t> para análise de dados.</a:t>
            </a:r>
            <a:endParaRPr>
              <a:highlight>
                <a:schemeClr val="lt1"/>
              </a:highlight>
            </a:endParaRPr>
          </a:p>
          <a:p>
            <a:pPr marL="0" lvl="0" indent="0" algn="l" rtl="0">
              <a:lnSpc>
                <a:spcPct val="100000"/>
              </a:lnSpc>
              <a:spcBef>
                <a:spcPts val="1600"/>
              </a:spcBef>
              <a:spcAft>
                <a:spcPts val="0"/>
              </a:spcAft>
              <a:buClr>
                <a:schemeClr val="dk1"/>
              </a:buClr>
              <a:buSzPts val="1100"/>
              <a:buFont typeface="Arial"/>
              <a:buNone/>
            </a:pPr>
            <a:r>
              <a:rPr lang="pt-BR">
                <a:highlight>
                  <a:schemeClr val="lt1"/>
                </a:highlight>
              </a:rPr>
              <a:t>Por ser a preferida, existe uma grande – e em constante crescimento – comunidade que discute e compartilha lições com Python. Encontrar uma solução para um problema e respostas para suas perguntas fica bem mais fácil assim.Por ser mais simples, e permitir que com poucas linhas de código uma tarefa seja executada, depurar um código para encontrar um erro ou evoluí-lo é muito mais fácil</a:t>
            </a:r>
            <a:endParaRPr>
              <a:highlight>
                <a:schemeClr val="lt1"/>
              </a:highlight>
            </a:endParaRPr>
          </a:p>
          <a:p>
            <a:pPr marL="0" lvl="0" indent="0" algn="l" rtl="0">
              <a:lnSpc>
                <a:spcPct val="100000"/>
              </a:lnSpc>
              <a:spcBef>
                <a:spcPts val="1600"/>
              </a:spcBef>
              <a:spcAft>
                <a:spcPts val="0"/>
              </a:spcAft>
              <a:buNone/>
            </a:pPr>
            <a:r>
              <a:rPr lang="pt-BR">
                <a:highlight>
                  <a:schemeClr val="lt1"/>
                </a:highlight>
              </a:rPr>
              <a:t>Juntamente com Python, a linguagem R é uma das mais utilizadas. </a:t>
            </a:r>
            <a:endParaRPr>
              <a:highlight>
                <a:schemeClr val="lt1"/>
              </a:highlight>
            </a:endParaRPr>
          </a:p>
          <a:p>
            <a:pPr marL="0" lvl="0" indent="0" algn="l" rtl="0">
              <a:lnSpc>
                <a:spcPct val="100000"/>
              </a:lnSpc>
              <a:spcBef>
                <a:spcPts val="1600"/>
              </a:spcBef>
              <a:spcAft>
                <a:spcPts val="1600"/>
              </a:spcAft>
              <a:buNone/>
            </a:pPr>
            <a:r>
              <a:rPr lang="pt-BR">
                <a:highlight>
                  <a:schemeClr val="lt1"/>
                </a:highlight>
              </a:rPr>
              <a:t>A R é uma linguagem também muito apreciada por matemáticos e estatísticos, já que possui suporte para cálculos e análises complexas. É mto ensinada em cursos de economia e estatistica, e como mtos profissionais de DS vem dessas áreas essa linguagem tbm ficou mto famosa no ramo.</a:t>
            </a:r>
            <a:endParaRPr sz="1200">
              <a:solidFill>
                <a:schemeClr val="dk1"/>
              </a:solidFill>
              <a:highlight>
                <a:srgbClr val="FFFFFF"/>
              </a:highlight>
            </a:endParaRPr>
          </a:p>
        </p:txBody>
      </p:sp>
      <p:sp>
        <p:nvSpPr>
          <p:cNvPr id="454" name="Google Shape;454;g957a2887ad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535b4dc67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Olá pessoal, tudo bem? Nessa aula falaremos sobre estruturas de repeticao. Vamos aprender a repetir blocos de código de maneira automática. Vamos lá?</a:t>
            </a:r>
            <a:endParaRPr/>
          </a:p>
        </p:txBody>
      </p:sp>
      <p:sp>
        <p:nvSpPr>
          <p:cNvPr id="689" name="Google Shape;689;g535b4dc67a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96d36dd7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300">
                <a:solidFill>
                  <a:srgbClr val="595959"/>
                </a:solidFill>
                <a:latin typeface="Lato"/>
                <a:ea typeface="Lato"/>
                <a:cs typeface="Lato"/>
                <a:sym typeface="Lato"/>
              </a:rPr>
              <a:t>As estruturas  de repetição são utilizadas……</a:t>
            </a:r>
            <a:endParaRPr sz="13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pt-BR" sz="1300">
                <a:solidFill>
                  <a:srgbClr val="595959"/>
                </a:solidFill>
                <a:latin typeface="Lato"/>
                <a:ea typeface="Lato"/>
                <a:cs typeface="Lato"/>
                <a:sym typeface="Lato"/>
              </a:rPr>
              <a:t>quando queremos que de forma automática, sem precisarmos rodar um por um na mão.</a:t>
            </a:r>
            <a:endParaRPr sz="13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pt-BR" sz="1300">
                <a:solidFill>
                  <a:srgbClr val="595959"/>
                </a:solidFill>
                <a:latin typeface="Lato"/>
                <a:ea typeface="Lato"/>
                <a:cs typeface="Lato"/>
                <a:sym typeface="Lato"/>
              </a:rPr>
              <a:t>Imagine o seguinte ex: temos uma lista com 5 elementos. Eu gostaria de ter um código que pega o elemento na lista e mostra ele na tela. Sem ter que precisar fazer print() 5 vezes. É nesse caso que podemos usar as estruturas de repetição.</a:t>
            </a:r>
            <a:endParaRPr sz="13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pt-BR" sz="1300">
                <a:solidFill>
                  <a:srgbClr val="595959"/>
                </a:solidFill>
                <a:latin typeface="Lato"/>
                <a:ea typeface="Lato"/>
                <a:cs typeface="Lato"/>
                <a:sym typeface="Lato"/>
              </a:rPr>
              <a:t>Existem dois tipos principais de estr. de repetição: O for e o while. Em portugues o for significa "para " e o while "enquanto". Elas se diferenciam, pois uma delas executa um numero fixo de vezes enquanto e a outra  repete enquanto uma condição é verdadeira.</a:t>
            </a:r>
            <a:endParaRPr sz="13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pt-BR" sz="1300">
                <a:solidFill>
                  <a:srgbClr val="595959"/>
                </a:solidFill>
                <a:latin typeface="Lato"/>
                <a:ea typeface="Lato"/>
                <a:cs typeface="Lato"/>
                <a:sym typeface="Lato"/>
              </a:rPr>
              <a:t>Vamos ver com mais detalhes cada uma delas:</a:t>
            </a:r>
            <a:endParaRPr sz="1300">
              <a:solidFill>
                <a:srgbClr val="595959"/>
              </a:solidFill>
              <a:latin typeface="Lato"/>
              <a:ea typeface="Lato"/>
              <a:cs typeface="Lato"/>
              <a:sym typeface="Lato"/>
            </a:endParaRPr>
          </a:p>
          <a:p>
            <a:pPr marL="0" lvl="0" indent="0" algn="l" rtl="0">
              <a:lnSpc>
                <a:spcPct val="115000"/>
              </a:lnSpc>
              <a:spcBef>
                <a:spcPts val="1600"/>
              </a:spcBef>
              <a:spcAft>
                <a:spcPts val="1600"/>
              </a:spcAft>
              <a:buNone/>
            </a:pPr>
            <a:endParaRPr sz="1300">
              <a:solidFill>
                <a:srgbClr val="595959"/>
              </a:solidFill>
              <a:latin typeface="Lato"/>
              <a:ea typeface="Lato"/>
              <a:cs typeface="Lato"/>
              <a:sym typeface="Lato"/>
            </a:endParaRPr>
          </a:p>
        </p:txBody>
      </p:sp>
      <p:sp>
        <p:nvSpPr>
          <p:cNvPr id="696" name="Google Shape;696;g96d36dd70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96d36dd70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300">
                <a:solidFill>
                  <a:srgbClr val="595959"/>
                </a:solidFill>
                <a:latin typeface="Lato"/>
                <a:ea typeface="Lato"/>
                <a:cs typeface="Lato"/>
                <a:sym typeface="Lato"/>
              </a:rPr>
              <a:t>Começando pelo loop for. Usamos ele quando queremos executar…</a:t>
            </a:r>
            <a:endParaRPr sz="13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pt-BR" sz="1300">
                <a:solidFill>
                  <a:srgbClr val="595959"/>
                </a:solidFill>
                <a:latin typeface="Lato"/>
                <a:ea typeface="Lato"/>
                <a:cs typeface="Lato"/>
                <a:sym typeface="Lato"/>
              </a:rPr>
              <a:t>Vamos olhar para o diagrama aqui do lado. Temos: for i in sequencia, pois estamos iterando (rodando o for em uma sequência de elementos)  que tem tam fixo, por isso roda um número fixo de vezes.  Então para cada i dessa sequência ele executa o mesmo bloco de código e quando nao tiver mais itens ele finaliza o loop. </a:t>
            </a:r>
            <a:endParaRPr sz="13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pt-BR" sz="1300">
                <a:solidFill>
                  <a:srgbClr val="595959"/>
                </a:solidFill>
                <a:latin typeface="Lato"/>
                <a:ea typeface="Lato"/>
                <a:cs typeface="Lato"/>
                <a:sym typeface="Lato"/>
              </a:rPr>
              <a:t>A letra I poderia ser substituída por qualquer palavra. Geralmente usamos o i, porque vem do fato de que i é uma variável iteradora. Então a cada loop, entra uma variável i, executamos o código com ela, ela é atualizada ou seja agora ela assume o valor do próximo elemento da sequência...e assim por diante até acabarem todos os elementos.</a:t>
            </a:r>
            <a:endParaRPr sz="13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pt-BR" sz="1300">
                <a:solidFill>
                  <a:srgbClr val="595959"/>
                </a:solidFill>
                <a:latin typeface="Lato"/>
                <a:ea typeface="Lato"/>
                <a:cs typeface="Lato"/>
                <a:sym typeface="Lato"/>
              </a:rPr>
              <a:t>Vejamos um exemplo….</a:t>
            </a:r>
            <a:endParaRPr sz="1300">
              <a:solidFill>
                <a:srgbClr val="595959"/>
              </a:solidFill>
              <a:latin typeface="Lato"/>
              <a:ea typeface="Lato"/>
              <a:cs typeface="Lato"/>
              <a:sym typeface="Lato"/>
            </a:endParaRPr>
          </a:p>
          <a:p>
            <a:pPr marL="0" lvl="0" indent="0" algn="l" rtl="0">
              <a:lnSpc>
                <a:spcPct val="115000"/>
              </a:lnSpc>
              <a:spcBef>
                <a:spcPts val="1600"/>
              </a:spcBef>
              <a:spcAft>
                <a:spcPts val="0"/>
              </a:spcAft>
              <a:buClr>
                <a:schemeClr val="dk1"/>
              </a:buClr>
              <a:buSzPts val="1100"/>
              <a:buFont typeface="Arial"/>
              <a:buNone/>
            </a:pPr>
            <a:r>
              <a:rPr lang="pt-BR">
                <a:solidFill>
                  <a:schemeClr val="dk1"/>
                </a:solidFill>
              </a:rPr>
              <a:t>Relembrando então nossa última aula  nas estruturas de decisão nos tinhamos uma condição lógica, que dada um regra verificava se era verdadeiro ou não e tomava uma atitude baseado em alguma regra. Aqui estamos querendo apenas repetir uma certa quantidade de vezes o mesmo código de maneira manual. Existe maneiras de combinar as estruturas de repetição com a de decisão </a:t>
            </a:r>
            <a:endParaRPr sz="1300">
              <a:solidFill>
                <a:srgbClr val="595959"/>
              </a:solidFill>
              <a:latin typeface="Lato"/>
              <a:ea typeface="Lato"/>
              <a:cs typeface="Lato"/>
              <a:sym typeface="Lato"/>
            </a:endParaRPr>
          </a:p>
          <a:p>
            <a:pPr marL="0" lvl="0" indent="0" algn="l" rtl="0">
              <a:lnSpc>
                <a:spcPct val="115000"/>
              </a:lnSpc>
              <a:spcBef>
                <a:spcPts val="1600"/>
              </a:spcBef>
              <a:spcAft>
                <a:spcPts val="1600"/>
              </a:spcAft>
              <a:buNone/>
            </a:pPr>
            <a:endParaRPr sz="1150">
              <a:solidFill>
                <a:srgbClr val="5C5C5C"/>
              </a:solidFill>
              <a:highlight>
                <a:srgbClr val="FFFFFF"/>
              </a:highlight>
              <a:latin typeface="Lato"/>
              <a:ea typeface="Lato"/>
              <a:cs typeface="Lato"/>
              <a:sym typeface="Lato"/>
            </a:endParaRPr>
          </a:p>
        </p:txBody>
      </p:sp>
      <p:sp>
        <p:nvSpPr>
          <p:cNvPr id="709" name="Google Shape;709;g96d36dd703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96d36dd70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Vejamos agora o while. É usado quando….</a:t>
            </a:r>
            <a:endParaRPr/>
          </a:p>
          <a:p>
            <a:pPr marL="0" lvl="0" indent="0" algn="l" rtl="0">
              <a:spcBef>
                <a:spcPts val="1600"/>
              </a:spcBef>
              <a:spcAft>
                <a:spcPts val="0"/>
              </a:spcAft>
              <a:buNone/>
            </a:pPr>
            <a:r>
              <a:rPr lang="pt-BR"/>
              <a:t>O comando </a:t>
            </a:r>
            <a:r>
              <a:rPr lang="pt-BR" b="1">
                <a:highlight>
                  <a:srgbClr val="EAEFF2"/>
                </a:highlight>
              </a:rPr>
              <a:t>while</a:t>
            </a:r>
            <a:r>
              <a:rPr lang="pt-BR"/>
              <a:t> faz com que um conjunto de instruções seja executado enquanto uma condição é atendida. Quando o resultado dessa condição passa a ser falso, a execução do loop é interrompida. Isso é o que está mostrando aqui no nosso diagrama. </a:t>
            </a:r>
            <a:endParaRPr/>
          </a:p>
          <a:p>
            <a:pPr marL="0" lvl="0" indent="0" algn="l" rtl="0">
              <a:spcBef>
                <a:spcPts val="1600"/>
              </a:spcBef>
              <a:spcAft>
                <a:spcPts val="0"/>
              </a:spcAft>
              <a:buNone/>
            </a:pPr>
            <a:r>
              <a:rPr lang="pt-BR"/>
              <a:t>Começamos o loop while e temos uma condição que verificamos se é verdadeira ou não, uma condição lógica. Se ela for verdadeira executamos o bloco de código e se não finalizamos o loop.</a:t>
            </a:r>
            <a:endParaRPr/>
          </a:p>
          <a:p>
            <a:pPr marL="0" lvl="0" indent="0" algn="l" rtl="0">
              <a:spcBef>
                <a:spcPts val="1600"/>
              </a:spcBef>
              <a:spcAft>
                <a:spcPts val="0"/>
              </a:spcAft>
              <a:buNone/>
            </a:pPr>
            <a:r>
              <a:rPr lang="pt-BR"/>
              <a:t>Veja no for, nós percorriamos os elementos da sequência até esgotar todos. Aqui não, aqui rodamos o loop ENQUANTO uma condição é verdadeira.</a:t>
            </a:r>
            <a:endParaRPr/>
          </a:p>
          <a:p>
            <a:pPr marL="0" lvl="0" indent="0" algn="l" rtl="0">
              <a:spcBef>
                <a:spcPts val="1600"/>
              </a:spcBef>
              <a:spcAft>
                <a:spcPts val="0"/>
              </a:spcAft>
              <a:buNone/>
            </a:pPr>
            <a:r>
              <a:rPr lang="pt-BR"/>
              <a:t>Vejamos esse exemplo aqui em python. Observe que no codigo colocamos a palavra reservada while, assim como o for e o if. Escrevemos a condição no caso aqui, i&lt;6, e um bloco de código. Estamos usando o i aqui como um contador. Ela começo com valor 1 e no final de cada loop atualizamos o valor utilizando um op de atribuição que vimos antes.</a:t>
            </a:r>
            <a:endParaRPr/>
          </a:p>
          <a:p>
            <a:pPr marL="0" lvl="0" indent="0" algn="l" rtl="0">
              <a:spcBef>
                <a:spcPts val="1600"/>
              </a:spcBef>
              <a:spcAft>
                <a:spcPts val="0"/>
              </a:spcAft>
              <a:buNone/>
            </a:pPr>
            <a:r>
              <a:rPr lang="pt-BR"/>
              <a:t>Aqui pessoal é importante definir uma condição qeu seja falsa em algum momento, se nao seu condigo nunca irá para e vai travar seu pc, seu jupyter.</a:t>
            </a:r>
            <a:endParaRPr/>
          </a:p>
          <a:p>
            <a:pPr marL="0" lvl="0" indent="0" algn="l" rtl="0">
              <a:spcBef>
                <a:spcPts val="1600"/>
              </a:spcBef>
              <a:spcAft>
                <a:spcPts val="0"/>
              </a:spcAft>
              <a:buNone/>
            </a:pPr>
            <a:r>
              <a:rPr lang="pt-BR"/>
              <a:t>Bom, entao bora lá ver como fazemos isso em python?</a:t>
            </a:r>
            <a:endParaRPr/>
          </a:p>
          <a:p>
            <a:pPr marL="0" lvl="0" indent="0" algn="l" rtl="0">
              <a:lnSpc>
                <a:spcPct val="115000"/>
              </a:lnSpc>
              <a:spcBef>
                <a:spcPts val="1600"/>
              </a:spcBef>
              <a:spcAft>
                <a:spcPts val="1600"/>
              </a:spcAft>
              <a:buClr>
                <a:schemeClr val="dk1"/>
              </a:buClr>
              <a:buSzPts val="1100"/>
              <a:buFont typeface="Arial"/>
              <a:buNone/>
            </a:pPr>
            <a:endParaRPr>
              <a:highlight>
                <a:srgbClr val="FFFFFF"/>
              </a:highlight>
            </a:endParaRPr>
          </a:p>
        </p:txBody>
      </p:sp>
      <p:sp>
        <p:nvSpPr>
          <p:cNvPr id="738" name="Google Shape;738;g96d36dd703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96d36dd70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olá pessoal, tudo bem? Na aula de hoje falaremos sobre metodos e funcoes.</a:t>
            </a:r>
            <a:endParaRPr/>
          </a:p>
        </p:txBody>
      </p:sp>
      <p:sp>
        <p:nvSpPr>
          <p:cNvPr id="763" name="Google Shape;763;g96d36dd703_0_1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96d36dd703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solidFill>
                  <a:schemeClr val="dk1"/>
                </a:solidFill>
              </a:rPr>
              <a:t>Métodos e funções são nossos….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pt-BR">
                <a:solidFill>
                  <a:schemeClr val="dk1"/>
                </a:solidFill>
              </a:rPr>
              <a:t>Desde o início do módulo1 nós ja estamos usando métodos e funções. Pra provar pra vocês que já, coloquei alguns prints dos nossos códigos. Vejam aqui, quando falamos de dicionário usamos a função update e quando falamos de listas usamos a função append. Também usamos mto a função print(), type(), len().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pt-BR">
                <a:solidFill>
                  <a:schemeClr val="dk1"/>
                </a:solidFill>
              </a:rPr>
              <a:t>Mas qual a definição de metodo e funcão? Uma funcao/metodo  é um bloco de código….Mas se estamos definindo da mesma forma qual a diferenca entre método e funcao?</a:t>
            </a:r>
            <a:endParaRPr>
              <a:solidFill>
                <a:schemeClr val="dk1"/>
              </a:solidFill>
            </a:endParaRPr>
          </a:p>
          <a:p>
            <a:pPr marL="0" lvl="0" indent="0" algn="l" rtl="0">
              <a:spcBef>
                <a:spcPts val="0"/>
              </a:spcBef>
              <a:spcAft>
                <a:spcPts val="0"/>
              </a:spcAft>
              <a:buNone/>
            </a:pPr>
            <a:r>
              <a:rPr lang="pt-BR">
                <a:solidFill>
                  <a:schemeClr val="dk1"/>
                </a:solidFill>
              </a:rPr>
              <a:t>Na teoria, dizemos que um metodo é um bloco de instrução….</a:t>
            </a:r>
            <a:endParaRPr>
              <a:solidFill>
                <a:schemeClr val="dk1"/>
              </a:solidFill>
            </a:endParaRPr>
          </a:p>
          <a:p>
            <a:pPr marL="0" lvl="0" indent="0" algn="l" rtl="0">
              <a:spcBef>
                <a:spcPts val="0"/>
              </a:spcBef>
              <a:spcAft>
                <a:spcPts val="0"/>
              </a:spcAft>
              <a:buNone/>
            </a:pPr>
            <a:r>
              <a:rPr lang="pt-BR">
                <a:solidFill>
                  <a:schemeClr val="dk1"/>
                </a:solidFill>
              </a:rPr>
              <a:t>Uma função é um …..</a:t>
            </a:r>
            <a:endParaRPr>
              <a:solidFill>
                <a:schemeClr val="dk1"/>
              </a:solidFill>
            </a:endParaRPr>
          </a:p>
          <a:p>
            <a:pPr marL="0" lvl="0" indent="0" algn="l" rtl="0">
              <a:spcBef>
                <a:spcPts val="0"/>
              </a:spcBef>
              <a:spcAft>
                <a:spcPts val="0"/>
              </a:spcAft>
              <a:buNone/>
            </a:pPr>
            <a:r>
              <a:rPr lang="pt-BR">
                <a:solidFill>
                  <a:schemeClr val="dk1"/>
                </a:solidFill>
              </a:rPr>
              <a:t>Na pratica usamos o nome funcao e metodo no mesmo contexto, de modo geral nao se diferencia, se usa pra falar da mesma coisa. </a:t>
            </a:r>
            <a:endParaRPr>
              <a:solidFill>
                <a:schemeClr val="dk1"/>
              </a:solidFill>
            </a:endParaRPr>
          </a:p>
          <a:p>
            <a:pPr marL="0" lvl="0" indent="0" algn="l" rtl="0">
              <a:spcBef>
                <a:spcPts val="0"/>
              </a:spcBef>
              <a:spcAft>
                <a:spcPts val="0"/>
              </a:spcAft>
              <a:buNone/>
            </a:pPr>
            <a:endParaRPr sz="1400">
              <a:solidFill>
                <a:schemeClr val="dk1"/>
              </a:solidFill>
            </a:endParaRPr>
          </a:p>
          <a:p>
            <a:pPr marL="0" lvl="0" indent="0" algn="l" rtl="0">
              <a:lnSpc>
                <a:spcPct val="160000"/>
              </a:lnSpc>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1900"/>
              </a:spcBef>
              <a:spcAft>
                <a:spcPts val="0"/>
              </a:spcAft>
              <a:buNone/>
            </a:pPr>
            <a:endParaRPr sz="1400">
              <a:solidFill>
                <a:schemeClr val="dk1"/>
              </a:solidFill>
            </a:endParaRPr>
          </a:p>
          <a:p>
            <a:pPr marL="0" lvl="0" indent="0" algn="ctr" rtl="0">
              <a:spcBef>
                <a:spcPts val="0"/>
              </a:spcBef>
              <a:spcAft>
                <a:spcPts val="1600"/>
              </a:spcAft>
              <a:buNone/>
            </a:pPr>
            <a:endParaRPr sz="1150">
              <a:solidFill>
                <a:srgbClr val="5C5C5C"/>
              </a:solidFill>
              <a:highlight>
                <a:srgbClr val="FFFFFF"/>
              </a:highlight>
              <a:latin typeface="Lato"/>
              <a:ea typeface="Lato"/>
              <a:cs typeface="Lato"/>
              <a:sym typeface="Lato"/>
            </a:endParaRPr>
          </a:p>
        </p:txBody>
      </p:sp>
      <p:sp>
        <p:nvSpPr>
          <p:cNvPr id="770" name="Google Shape;770;g96d36dd703_0_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6d36dd70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pt-BR" sz="1200">
                <a:solidFill>
                  <a:schemeClr val="dk1"/>
                </a:solidFill>
              </a:rPr>
              <a:t>No python já existem muitas funcoes que chamamos de built-ins, que são funcoes que o python já nos fornece, já estão criadas e não precisamos importar nenhuma blicioteca espeficia para rodá-las. É só chamar a função e pronto, já podemos usar. Nós usamos o max, min e type por ex. Essas funções de modo geral são pré construidas porque entende-se que são mto utilizadas e nãot tem necessidade de todo mundo que quiser usar ter que implementar a sua. São funções padrões.</a:t>
            </a:r>
            <a:endParaRPr sz="1200">
              <a:solidFill>
                <a:schemeClr val="dk1"/>
              </a:solidFill>
            </a:endParaRPr>
          </a:p>
          <a:p>
            <a:pPr marL="0" lvl="0" indent="0" algn="l" rtl="0">
              <a:lnSpc>
                <a:spcPct val="100000"/>
              </a:lnSpc>
              <a:spcBef>
                <a:spcPts val="0"/>
              </a:spcBef>
              <a:spcAft>
                <a:spcPts val="0"/>
              </a:spcAft>
              <a:buNone/>
            </a:pPr>
            <a:r>
              <a:rPr lang="pt-BR" sz="1200">
                <a:solidFill>
                  <a:schemeClr val="dk1"/>
                </a:solidFill>
              </a:rPr>
              <a:t>Mas,no pyhton, podemos construir nossas próprias funçoes, funções customizadas para o programa que estamos desenvolvendo. </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pt-BR" sz="1200">
                <a:solidFill>
                  <a:schemeClr val="dk1"/>
                </a:solidFill>
                <a:highlight>
                  <a:srgbClr val="FFFFFF"/>
                </a:highlight>
              </a:rPr>
              <a:t>já vimos na definição que as funções são blocos de instrução que podem ser invocados de qualquer parte do nosso código. Vamos ver aqui nesse código entao como construimos uma funcao em python.Toda função, deve possuir a palavra reservada def, que é usada para definir o escopo da função. Toda função deve possuir um nome. </a:t>
            </a:r>
            <a:r>
              <a:rPr lang="pt-BR" sz="1200">
                <a:solidFill>
                  <a:schemeClr val="dk1"/>
                </a:solidFill>
                <a:highlight>
                  <a:schemeClr val="lt1"/>
                </a:highlight>
              </a:rPr>
              <a:t>É uma boa prática usarmos, assim como fizemos nas variáveis, separar as palavras com o uso de um underline. D</a:t>
            </a:r>
            <a:r>
              <a:rPr lang="pt-BR" sz="1200">
                <a:solidFill>
                  <a:schemeClr val="dk1"/>
                </a:solidFill>
                <a:highlight>
                  <a:srgbClr val="FFFFFF"/>
                </a:highlight>
              </a:rPr>
              <a:t>ependendo do tipo dela pode receber parâmetros/ou não  e retornar valores ou não. De modo geral elas recebem parâmetros e retornam valores.</a:t>
            </a:r>
            <a:endParaRPr sz="1200">
              <a:solidFill>
                <a:schemeClr val="dk1"/>
              </a:solidFill>
              <a:highlight>
                <a:srgbClr val="FFFFFF"/>
              </a:highlight>
            </a:endParaRPr>
          </a:p>
          <a:p>
            <a:pPr marL="0" lvl="0" indent="0" algn="l" rtl="0">
              <a:lnSpc>
                <a:spcPct val="100000"/>
              </a:lnSpc>
              <a:spcBef>
                <a:spcPts val="1900"/>
              </a:spcBef>
              <a:spcAft>
                <a:spcPts val="0"/>
              </a:spcAft>
              <a:buNone/>
            </a:pPr>
            <a:r>
              <a:rPr lang="pt-BR" sz="1200">
                <a:solidFill>
                  <a:schemeClr val="dk1"/>
                </a:solidFill>
                <a:highlight>
                  <a:srgbClr val="FFFFFF"/>
                </a:highlight>
              </a:rPr>
              <a:t>Devemos manter a identação assim como fizemos nas estruturas de rep e dec.</a:t>
            </a:r>
            <a:endParaRPr sz="1200">
              <a:solidFill>
                <a:schemeClr val="dk1"/>
              </a:solidFill>
              <a:highlight>
                <a:srgbClr val="FFFFFF"/>
              </a:highlight>
            </a:endParaRPr>
          </a:p>
          <a:p>
            <a:pPr marL="0" lvl="0" indent="0" algn="l" rtl="0">
              <a:lnSpc>
                <a:spcPct val="100000"/>
              </a:lnSpc>
              <a:spcBef>
                <a:spcPts val="1900"/>
              </a:spcBef>
              <a:spcAft>
                <a:spcPts val="0"/>
              </a:spcAft>
              <a:buNone/>
            </a:pPr>
            <a:r>
              <a:rPr lang="pt-BR" sz="1200">
                <a:solidFill>
                  <a:schemeClr val="dk1"/>
                </a:solidFill>
                <a:highlight>
                  <a:srgbClr val="FFFFFF"/>
                </a:highlight>
              </a:rPr>
              <a:t>Para indicar o que a função deve retornar usamos a palavra reservada return.</a:t>
            </a:r>
            <a:endParaRPr sz="1200">
              <a:solidFill>
                <a:schemeClr val="dk1"/>
              </a:solidFill>
              <a:highlight>
                <a:srgbClr val="FFFFFF"/>
              </a:highlight>
            </a:endParaRPr>
          </a:p>
          <a:p>
            <a:pPr marL="0" lvl="0" indent="0" algn="l" rtl="0">
              <a:lnSpc>
                <a:spcPct val="100000"/>
              </a:lnSpc>
              <a:spcBef>
                <a:spcPts val="1900"/>
              </a:spcBef>
              <a:spcAft>
                <a:spcPts val="0"/>
              </a:spcAft>
              <a:buNone/>
            </a:pPr>
            <a:r>
              <a:rPr lang="pt-BR" sz="1200">
                <a:solidFill>
                  <a:schemeClr val="dk1"/>
                </a:solidFill>
                <a:highlight>
                  <a:srgbClr val="FFFFFF"/>
                </a:highlight>
              </a:rPr>
              <a:t>Bom as funções são muito úteis e vcs verão que  no dia a dia de um cientista elas serão muito utilizadas. </a:t>
            </a:r>
            <a:br>
              <a:rPr lang="pt-BR" sz="1200">
                <a:solidFill>
                  <a:schemeClr val="dk1"/>
                </a:solidFill>
                <a:highlight>
                  <a:srgbClr val="FFFFFF"/>
                </a:highlight>
              </a:rPr>
            </a:br>
            <a:r>
              <a:rPr lang="pt-BR" sz="1200">
                <a:solidFill>
                  <a:schemeClr val="dk1"/>
                </a:solidFill>
                <a:highlight>
                  <a:srgbClr val="FFFFFF"/>
                </a:highlight>
              </a:rPr>
              <a:t>Inclusive as vezes, podemos escrever uma função  para realizar um tipo de análise que é muito comum em vários projetos. Então escrevendo como função e salvando um arquivo .py podemos chamar em qualquer projeto, tornando mais agil o nosso desenvolvimento. </a:t>
            </a:r>
            <a:endParaRPr sz="1200">
              <a:solidFill>
                <a:schemeClr val="dk1"/>
              </a:solidFill>
              <a:highlight>
                <a:srgbClr val="FFFFFF"/>
              </a:highlight>
            </a:endParaRPr>
          </a:p>
          <a:p>
            <a:pPr marL="0" lvl="0" indent="0" algn="l" rtl="0">
              <a:lnSpc>
                <a:spcPct val="100000"/>
              </a:lnSpc>
              <a:spcBef>
                <a:spcPts val="1900"/>
              </a:spcBef>
              <a:spcAft>
                <a:spcPts val="0"/>
              </a:spcAft>
              <a:buNone/>
            </a:pPr>
            <a:r>
              <a:rPr lang="pt-BR" sz="1200">
                <a:solidFill>
                  <a:schemeClr val="dk1"/>
                </a:solidFill>
                <a:highlight>
                  <a:srgbClr val="FFFFFF"/>
                </a:highlight>
              </a:rPr>
              <a:t>Vamos ver como fazemos isso nos códigos então?</a:t>
            </a:r>
            <a:endParaRPr sz="1200">
              <a:solidFill>
                <a:schemeClr val="dk1"/>
              </a:solidFill>
              <a:highlight>
                <a:srgbClr val="FFFFFF"/>
              </a:highlight>
            </a:endParaRPr>
          </a:p>
          <a:p>
            <a:pPr marL="0" lvl="0" indent="0" algn="l" rtl="0">
              <a:lnSpc>
                <a:spcPct val="100000"/>
              </a:lnSpc>
              <a:spcBef>
                <a:spcPts val="1900"/>
              </a:spcBef>
              <a:spcAft>
                <a:spcPts val="0"/>
              </a:spcAft>
              <a:buNone/>
            </a:pPr>
            <a:endParaRPr sz="1200">
              <a:solidFill>
                <a:schemeClr val="dk1"/>
              </a:solidFill>
              <a:highlight>
                <a:srgbClr val="FFFFFF"/>
              </a:highlight>
            </a:endParaRPr>
          </a:p>
          <a:p>
            <a:pPr marL="0" lvl="0" indent="0" algn="l" rtl="0">
              <a:lnSpc>
                <a:spcPct val="100000"/>
              </a:lnSpc>
              <a:spcBef>
                <a:spcPts val="0"/>
              </a:spcBef>
              <a:spcAft>
                <a:spcPts val="0"/>
              </a:spcAft>
              <a:buNone/>
            </a:pPr>
            <a:endParaRPr sz="1200">
              <a:solidFill>
                <a:schemeClr val="dk1"/>
              </a:solidFill>
            </a:endParaRPr>
          </a:p>
          <a:p>
            <a:pPr marL="0" lvl="0" indent="0" algn="ctr" rtl="0">
              <a:lnSpc>
                <a:spcPct val="100000"/>
              </a:lnSpc>
              <a:spcBef>
                <a:spcPts val="0"/>
              </a:spcBef>
              <a:spcAft>
                <a:spcPts val="1600"/>
              </a:spcAft>
              <a:buNone/>
            </a:pPr>
            <a:endParaRPr sz="1200">
              <a:solidFill>
                <a:srgbClr val="5C5C5C"/>
              </a:solidFill>
              <a:highlight>
                <a:srgbClr val="FFFFFF"/>
              </a:highlight>
            </a:endParaRPr>
          </a:p>
        </p:txBody>
      </p:sp>
      <p:sp>
        <p:nvSpPr>
          <p:cNvPr id="790" name="Google Shape;790;g96d36dd703_0_1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53838a0bc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olá pessoal, tudo bem? Na aula de hoje falaremos sobre modulos e pacotes Para essa aula é interessante que o conteúdo que estudamos na ultima aula, métodos e funções, esteja bem claro pra vocês...não so o que sao funcoes, mas voces precisam estar confortáveis em criar funcoes, manipular funcoes.</a:t>
            </a:r>
            <a:endParaRPr/>
          </a:p>
        </p:txBody>
      </p:sp>
      <p:sp>
        <p:nvSpPr>
          <p:cNvPr id="804" name="Google Shape;804;g53838a0bc7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53838a0bc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150">
                <a:solidFill>
                  <a:srgbClr val="5C5C5C"/>
                </a:solidFill>
                <a:highlight>
                  <a:schemeClr val="lt1"/>
                </a:highlight>
                <a:latin typeface="Lato"/>
                <a:ea typeface="Lato"/>
                <a:cs typeface="Lato"/>
                <a:sym typeface="Lato"/>
              </a:rPr>
              <a:t>Então um módulo  um arquivo .py que contém funcoes, atributos, de um determinado contexto. Entao por ex, pense num programa de uma loja. Temos varios contextos que comope a loja, por ex, poderíamos criar um arquivo para coisas sobre o cliente, um arquivo para estoque, um para produtos e por ai vai. De forma, usando modularizacao, é mais facil manter o codigo limpo  e legivel. Por ex,  para alterar uma função, para testar algum codigo seria mto mais facil.</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900">
                <a:solidFill>
                  <a:srgbClr val="333333"/>
                </a:solidFill>
              </a:rPr>
              <a:t>dizemos que o módulo é unma interface conhecida, isso significa que quando voce  importar um módulo, vc saberá (ou tem meios de saber) quais funções e classes o módulo possui.</a:t>
            </a:r>
            <a:endParaRPr sz="900">
              <a:solidFill>
                <a:srgbClr val="333333"/>
              </a:solidFill>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Essa parte de modularizacao de codigo começou a ser vista mais fortemente em 1960, quando  a computacao comecou a entrar mto forte nas empresaas.. os programas estavam ficando cada vez maiores, imagine por exemplo um programa de uma loja de produtos. que cadastra produtos, cadastra clientes, controla estoque, entre outros. muitas funcoes precisariam ser construidas nesse programa ne?! por ex, uma funcao que cadastra cliente. Uma funcao que cadastra os produtos que aquele cliente comprou, uma funcao que atualiza o estoque quando um produto é vendido, uma funcao que envia um email ao setor de compra avisando que um produto acabou no estoque por ex...entre outros. Poderiamos colocar todas essas funcoes dentro de um unico arquivo, como vimos nas nossas aulas, mas ficaria uma bagunca ne?! imagine se eu precisasse procurar uma funcao especifica de estoque  para alterar ela? no meio disso tudo como eu encontraria? E é ai que a parte de modularizacao entra. </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endParaRPr sz="900">
              <a:solidFill>
                <a:srgbClr val="333333"/>
              </a:solidFill>
            </a:endParaRPr>
          </a:p>
          <a:p>
            <a:pPr marL="0" lvl="0" indent="0" algn="l" rtl="0">
              <a:spcBef>
                <a:spcPts val="1600"/>
              </a:spcBef>
              <a:spcAft>
                <a:spcPts val="0"/>
              </a:spcAft>
              <a:buNone/>
            </a:pPr>
            <a:endParaRPr sz="900">
              <a:solidFill>
                <a:srgbClr val="333333"/>
              </a:solidFill>
            </a:endParaRPr>
          </a:p>
          <a:p>
            <a:pPr marL="0" lvl="0" indent="0" algn="l" rtl="0">
              <a:spcBef>
                <a:spcPts val="1600"/>
              </a:spcBef>
              <a:spcAft>
                <a:spcPts val="1600"/>
              </a:spcAft>
              <a:buNone/>
            </a:pPr>
            <a:endParaRPr sz="1150">
              <a:solidFill>
                <a:srgbClr val="5C5C5C"/>
              </a:solidFill>
              <a:highlight>
                <a:srgbClr val="FFFFFF"/>
              </a:highlight>
              <a:latin typeface="Lato"/>
              <a:ea typeface="Lato"/>
              <a:cs typeface="Lato"/>
              <a:sym typeface="Lato"/>
            </a:endParaRPr>
          </a:p>
        </p:txBody>
      </p:sp>
      <p:sp>
        <p:nvSpPr>
          <p:cNvPr id="811" name="Google Shape;811;g53838a0bc7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53838a0bc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150">
                <a:solidFill>
                  <a:srgbClr val="5C5C5C"/>
                </a:solidFill>
                <a:highlight>
                  <a:srgbClr val="FFFFFF"/>
                </a:highlight>
                <a:latin typeface="Lato"/>
                <a:ea typeface="Lato"/>
                <a:cs typeface="Lato"/>
                <a:sym typeface="Lato"/>
              </a:rPr>
              <a:t>Aqui vamos ver mais na pratic isso:</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Temos esse codigo: falar do codigo…</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Ai, em algum momento entedemos que precisamos de mais funcoes, precisamos de funcoes que verificam cadastro e verifcam email...entao fomos la e criamos essaas duas funcoes..agora nosso codigo ja cresceu um pouco mais. Esse ainda nao esta mto grande, mas é so para exemplificar pra vcs. Poderiamos ter aqui 100 funcoes por ex, e ai?</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1600"/>
              </a:spcAft>
              <a:buNone/>
            </a:pPr>
            <a:r>
              <a:rPr lang="pt-BR" sz="1150">
                <a:solidFill>
                  <a:srgbClr val="5C5C5C"/>
                </a:solidFill>
                <a:highlight>
                  <a:srgbClr val="FFFFFF"/>
                </a:highlight>
                <a:latin typeface="Lato"/>
                <a:ea typeface="Lato"/>
                <a:cs typeface="Lato"/>
                <a:sym typeface="Lato"/>
              </a:rPr>
              <a:t>vamos ver como modularizar entao</a:t>
            </a:r>
            <a:endParaRPr sz="1150">
              <a:solidFill>
                <a:srgbClr val="5C5C5C"/>
              </a:solidFill>
              <a:highlight>
                <a:srgbClr val="FFFFFF"/>
              </a:highlight>
              <a:latin typeface="Lato"/>
              <a:ea typeface="Lato"/>
              <a:cs typeface="Lato"/>
              <a:sym typeface="Lato"/>
            </a:endParaRPr>
          </a:p>
        </p:txBody>
      </p:sp>
      <p:sp>
        <p:nvSpPr>
          <p:cNvPr id="820" name="Google Shape;820;g53838a0bc7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95933dd52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400">
                <a:solidFill>
                  <a:schemeClr val="dk1"/>
                </a:solidFill>
              </a:rPr>
              <a:t>V</a:t>
            </a:r>
            <a:r>
              <a:rPr lang="pt-BR">
                <a:solidFill>
                  <a:schemeClr val="dk1"/>
                </a:solidFill>
              </a:rPr>
              <a:t>amos focar um pouco mais entao na linguagem python.</a:t>
            </a: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AutoNum type="arabicPeriod"/>
            </a:pPr>
            <a:r>
              <a:rPr lang="pt-BR">
                <a:solidFill>
                  <a:schemeClr val="dk1"/>
                </a:solidFill>
              </a:rPr>
              <a:t>Python nao é uma linguagem tao nova. Já tem mto tempo que é utilizada, inclusive no mundo de dev e acabou explodindo na área de ciência de dados com o advento do big data.</a:t>
            </a:r>
            <a:endParaRPr>
              <a:solidFill>
                <a:schemeClr val="dk1"/>
              </a:solidFill>
            </a:endParaRPr>
          </a:p>
          <a:p>
            <a:pPr marL="0" lvl="0" indent="0" algn="l" rtl="0">
              <a:spcBef>
                <a:spcPts val="0"/>
              </a:spcBef>
              <a:spcAft>
                <a:spcPts val="0"/>
              </a:spcAft>
              <a:buNone/>
            </a:pPr>
            <a:endParaRPr>
              <a:solidFill>
                <a:srgbClr val="202122"/>
              </a:solidFill>
              <a:highlight>
                <a:srgbClr val="FFFFFF"/>
              </a:highlight>
            </a:endParaRPr>
          </a:p>
          <a:p>
            <a:pPr marL="457200" lvl="0" indent="-298450" algn="l" rtl="0">
              <a:spcBef>
                <a:spcPts val="0"/>
              </a:spcBef>
              <a:spcAft>
                <a:spcPts val="0"/>
              </a:spcAft>
              <a:buClr>
                <a:srgbClr val="202122"/>
              </a:buClr>
              <a:buSzPts val="1100"/>
              <a:buAutoNum type="arabicPeriod"/>
            </a:pPr>
            <a:r>
              <a:rPr lang="pt-BR">
                <a:solidFill>
                  <a:srgbClr val="202122"/>
                </a:solidFill>
                <a:highlight>
                  <a:srgbClr val="FFFFFF"/>
                </a:highlight>
              </a:rPr>
              <a:t>A linguagem foi projetada com a filosofia de ser prática e de facil aprendizado. Esse é </a:t>
            </a:r>
            <a:r>
              <a:rPr lang="pt-BR">
                <a:solidFill>
                  <a:schemeClr val="dk1"/>
                </a:solidFill>
              </a:rPr>
              <a:t>um dos motivos pelos quais python se tornou tão popular...é como falar em inglês com o computador</a:t>
            </a:r>
            <a:endParaRPr>
              <a:solidFill>
                <a:schemeClr val="dk1"/>
              </a:solidFill>
            </a:endParaRPr>
          </a:p>
          <a:p>
            <a:pPr marL="0" lvl="0" indent="0" algn="l" rtl="0">
              <a:spcBef>
                <a:spcPts val="0"/>
              </a:spcBef>
              <a:spcAft>
                <a:spcPts val="0"/>
              </a:spcAft>
              <a:buNone/>
            </a:pPr>
            <a:endParaRPr>
              <a:solidFill>
                <a:srgbClr val="202122"/>
              </a:solidFill>
              <a:highlight>
                <a:srgbClr val="FFFFFF"/>
              </a:highlight>
            </a:endParaRPr>
          </a:p>
          <a:p>
            <a:pPr marL="457200" lvl="0" indent="-298450" algn="l" rtl="0">
              <a:spcBef>
                <a:spcPts val="0"/>
              </a:spcBef>
              <a:spcAft>
                <a:spcPts val="0"/>
              </a:spcAft>
              <a:buClr>
                <a:srgbClr val="202122"/>
              </a:buClr>
              <a:buSzPts val="1100"/>
              <a:buAutoNum type="arabicPeriod"/>
            </a:pPr>
            <a:r>
              <a:rPr lang="pt-BR">
                <a:solidFill>
                  <a:srgbClr val="202122"/>
                </a:solidFill>
                <a:highlight>
                  <a:srgbClr val="FFFFFF"/>
                </a:highlight>
              </a:rPr>
              <a:t>O python suporta paradigma de programação Orientado a objeto. O conceito de objeto na linguagem é bastante abrangente: classes, funções, números e módulos são todos considerados objetos. Nós veremos mais sobre isso nos próximos módulos.</a:t>
            </a:r>
            <a:endParaRPr>
              <a:solidFill>
                <a:srgbClr val="202122"/>
              </a:solidFill>
              <a:highlight>
                <a:srgbClr val="FFFFFF"/>
              </a:highlight>
            </a:endParaRPr>
          </a:p>
          <a:p>
            <a:pPr marL="457200" lvl="0" indent="-298450" algn="l" rtl="0">
              <a:spcBef>
                <a:spcPts val="0"/>
              </a:spcBef>
              <a:spcAft>
                <a:spcPts val="0"/>
              </a:spcAft>
              <a:buSzPts val="1100"/>
              <a:buAutoNum type="arabicPeriod"/>
            </a:pPr>
            <a:r>
              <a:rPr lang="pt-BR">
                <a:solidFill>
                  <a:srgbClr val="202122"/>
                </a:solidFill>
                <a:highlight>
                  <a:srgbClr val="FFFFFF"/>
                </a:highlight>
              </a:rPr>
              <a:t>Diizemos que uma linguagem é case sensitive se </a:t>
            </a:r>
            <a:r>
              <a:rPr lang="pt-BR">
                <a:solidFill>
                  <a:schemeClr val="dk1"/>
                </a:solidFill>
                <a:highlight>
                  <a:srgbClr val="FFFFFF"/>
                </a:highlight>
              </a:rPr>
              <a:t>quando ele é capaz de analisar uma </a:t>
            </a:r>
            <a:r>
              <a:rPr lang="pt-BR">
                <a:solidFill>
                  <a:srgbClr val="0B0080"/>
                </a:solidFill>
                <a:highlight>
                  <a:srgbClr val="FFFFFF"/>
                </a:highlight>
                <a:uFill>
                  <a:noFill/>
                </a:uFill>
                <a:hlinkClick r:id="rId3">
                  <a:extLst>
                    <a:ext uri="{A12FA001-AC4F-418D-AE19-62706E023703}">
                      <ahyp:hlinkClr xmlns:ahyp="http://schemas.microsoft.com/office/drawing/2018/hyperlinkcolor" val="tx"/>
                    </a:ext>
                  </a:extLst>
                </a:hlinkClick>
              </a:rPr>
              <a:t>cadeia de caracteres</a:t>
            </a:r>
            <a:r>
              <a:rPr lang="pt-BR">
                <a:solidFill>
                  <a:schemeClr val="dk1"/>
                </a:solidFill>
                <a:highlight>
                  <a:srgbClr val="FFFFFF"/>
                </a:highlight>
              </a:rPr>
              <a:t>, avaliar a existência de </a:t>
            </a:r>
            <a:r>
              <a:rPr lang="pt-BR">
                <a:solidFill>
                  <a:srgbClr val="0B0080"/>
                </a:solidFill>
                <a:highlight>
                  <a:srgbClr val="FFFFFF"/>
                </a:highlight>
                <a:uFill>
                  <a:noFill/>
                </a:uFill>
                <a:hlinkClick r:id="rId4">
                  <a:extLst>
                    <a:ext uri="{A12FA001-AC4F-418D-AE19-62706E023703}">
                      <ahyp:hlinkClr xmlns:ahyp="http://schemas.microsoft.com/office/drawing/2018/hyperlinkcolor" val="tx"/>
                    </a:ext>
                  </a:extLst>
                </a:hlinkClick>
              </a:rPr>
              <a:t>caixa alta e caixa baixa</a:t>
            </a:r>
            <a:r>
              <a:rPr lang="pt-BR">
                <a:solidFill>
                  <a:schemeClr val="dk1"/>
                </a:solidFill>
                <a:highlight>
                  <a:srgbClr val="FFFFFF"/>
                </a:highlight>
              </a:rPr>
              <a:t> e comportar-se de diferentes maneiras em função disso.</a:t>
            </a:r>
            <a:endParaRPr>
              <a:solidFill>
                <a:srgbClr val="202122"/>
              </a:solidFill>
              <a:highlight>
                <a:srgbClr val="FFFFFF"/>
              </a:highlight>
            </a:endParaRPr>
          </a:p>
          <a:p>
            <a:pPr marL="457200" lvl="0" indent="-298450" algn="l" rtl="0">
              <a:spcBef>
                <a:spcPts val="0"/>
              </a:spcBef>
              <a:spcAft>
                <a:spcPts val="0"/>
              </a:spcAft>
              <a:buSzPts val="1100"/>
              <a:buAutoNum type="arabicPeriod"/>
            </a:pPr>
            <a:r>
              <a:rPr lang="pt-BR">
                <a:solidFill>
                  <a:srgbClr val="202122"/>
                </a:solidFill>
                <a:highlight>
                  <a:srgbClr val="FFFFFF"/>
                </a:highlight>
              </a:rPr>
              <a:t>Em que o </a:t>
            </a:r>
            <a:r>
              <a:rPr lang="pt-BR">
                <a:solidFill>
                  <a:srgbClr val="0B0080"/>
                </a:solidFill>
                <a:highlight>
                  <a:srgbClr val="FFFFFF"/>
                </a:highlight>
                <a:uFill>
                  <a:noFill/>
                </a:uFill>
                <a:hlinkClick r:id="rId5">
                  <a:extLst>
                    <a:ext uri="{A12FA001-AC4F-418D-AE19-62706E023703}">
                      <ahyp:hlinkClr xmlns:ahyp="http://schemas.microsoft.com/office/drawing/2018/hyperlinkcolor" val="tx"/>
                    </a:ext>
                  </a:extLst>
                </a:hlinkClick>
              </a:rPr>
              <a:t>código fonte</a:t>
            </a:r>
            <a:r>
              <a:rPr lang="pt-BR">
                <a:solidFill>
                  <a:srgbClr val="202122"/>
                </a:solidFill>
                <a:highlight>
                  <a:srgbClr val="FFFFFF"/>
                </a:highlight>
              </a:rPr>
              <a:t> nessa linguagem é executado por um </a:t>
            </a:r>
            <a:r>
              <a:rPr lang="pt-BR">
                <a:solidFill>
                  <a:srgbClr val="0B0080"/>
                </a:solidFill>
                <a:highlight>
                  <a:srgbClr val="FFFFFF"/>
                </a:highlight>
                <a:uFill>
                  <a:noFill/>
                </a:uFill>
                <a:hlinkClick r:id="rId6">
                  <a:extLst>
                    <a:ext uri="{A12FA001-AC4F-418D-AE19-62706E023703}">
                      <ahyp:hlinkClr xmlns:ahyp="http://schemas.microsoft.com/office/drawing/2018/hyperlinkcolor" val="tx"/>
                    </a:ext>
                  </a:extLst>
                </a:hlinkClick>
              </a:rPr>
              <a:t>programa de computador</a:t>
            </a:r>
            <a:r>
              <a:rPr lang="pt-BR">
                <a:solidFill>
                  <a:srgbClr val="202122"/>
                </a:solidFill>
                <a:highlight>
                  <a:srgbClr val="FFFFFF"/>
                </a:highlight>
              </a:rPr>
              <a:t> chamado </a:t>
            </a:r>
            <a:r>
              <a:rPr lang="pt-BR">
                <a:solidFill>
                  <a:srgbClr val="0B0080"/>
                </a:solidFill>
                <a:highlight>
                  <a:srgbClr val="FFFFFF"/>
                </a:highlight>
                <a:uFill>
                  <a:noFill/>
                </a:uFill>
                <a:hlinkClick r:id="rId7">
                  <a:extLst>
                    <a:ext uri="{A12FA001-AC4F-418D-AE19-62706E023703}">
                      <ahyp:hlinkClr xmlns:ahyp="http://schemas.microsoft.com/office/drawing/2018/hyperlinkcolor" val="tx"/>
                    </a:ext>
                  </a:extLst>
                </a:hlinkClick>
              </a:rPr>
              <a:t>interpretador</a:t>
            </a:r>
            <a:r>
              <a:rPr lang="pt-BR">
                <a:solidFill>
                  <a:srgbClr val="202122"/>
                </a:solidFill>
                <a:highlight>
                  <a:srgbClr val="FFFFFF"/>
                </a:highlight>
              </a:rPr>
              <a:t>, que em seguida é executado pelo </a:t>
            </a:r>
            <a:r>
              <a:rPr lang="pt-BR">
                <a:solidFill>
                  <a:srgbClr val="0B0080"/>
                </a:solidFill>
                <a:highlight>
                  <a:srgbClr val="FFFFFF"/>
                </a:highlight>
                <a:uFill>
                  <a:noFill/>
                </a:uFill>
                <a:hlinkClick r:id="rId8">
                  <a:extLst>
                    <a:ext uri="{A12FA001-AC4F-418D-AE19-62706E023703}">
                      <ahyp:hlinkClr xmlns:ahyp="http://schemas.microsoft.com/office/drawing/2018/hyperlinkcolor" val="tx"/>
                    </a:ext>
                  </a:extLst>
                </a:hlinkClick>
              </a:rPr>
              <a:t>sistema operacional</a:t>
            </a:r>
            <a:r>
              <a:rPr lang="pt-BR">
                <a:solidFill>
                  <a:srgbClr val="202122"/>
                </a:solidFill>
                <a:highlight>
                  <a:srgbClr val="FFFFFF"/>
                </a:highlight>
              </a:rPr>
              <a:t> </a:t>
            </a:r>
            <a:endParaRPr>
              <a:solidFill>
                <a:srgbClr val="202122"/>
              </a:solidFill>
              <a:highlight>
                <a:srgbClr val="FFFFFF"/>
              </a:highlight>
            </a:endParaRPr>
          </a:p>
          <a:p>
            <a:pPr marL="457200" lvl="0" indent="-298450" algn="l" rtl="0">
              <a:spcBef>
                <a:spcPts val="0"/>
              </a:spcBef>
              <a:spcAft>
                <a:spcPts val="0"/>
              </a:spcAft>
              <a:buClr>
                <a:srgbClr val="202122"/>
              </a:buClr>
              <a:buSzPts val="1100"/>
              <a:buAutoNum type="arabicPeriod"/>
            </a:pPr>
            <a:r>
              <a:rPr lang="pt-BR">
                <a:solidFill>
                  <a:srgbClr val="202122"/>
                </a:solidFill>
                <a:highlight>
                  <a:schemeClr val="lt1"/>
                </a:highlight>
              </a:rPr>
              <a:t>Linguagem de alto nível é inteligível pelo ser humano e não executável diretamente pela máquina</a:t>
            </a:r>
            <a:endParaRPr>
              <a:solidFill>
                <a:srgbClr val="202122"/>
              </a:solidFill>
              <a:highlight>
                <a:srgbClr val="FFFFFF"/>
              </a:highlight>
            </a:endParaRPr>
          </a:p>
          <a:p>
            <a:pPr marL="457200" lvl="0" indent="-298450" algn="l" rtl="0">
              <a:spcBef>
                <a:spcPts val="0"/>
              </a:spcBef>
              <a:spcAft>
                <a:spcPts val="0"/>
              </a:spcAft>
              <a:buSzPts val="1100"/>
              <a:buAutoNum type="arabicPeriod"/>
            </a:pPr>
            <a:r>
              <a:rPr lang="pt-BR">
                <a:solidFill>
                  <a:srgbClr val="202122"/>
                </a:solidFill>
                <a:highlight>
                  <a:srgbClr val="FFFFFF"/>
                </a:highlight>
              </a:rPr>
              <a:t>Onde o tipo da variável, uma vez atribuído, se mantém o mesmo até ser descartada da memória e o tipo da variável é definido em tempo de execução.</a:t>
            </a:r>
            <a:endParaRPr>
              <a:solidFill>
                <a:srgbClr val="202122"/>
              </a:solidFill>
              <a:highlight>
                <a:srgbClr val="FFFFFF"/>
              </a:highlight>
            </a:endParaRPr>
          </a:p>
          <a:p>
            <a:pPr marL="457200" lvl="0" indent="-298450" algn="l" rtl="0">
              <a:spcBef>
                <a:spcPts val="0"/>
              </a:spcBef>
              <a:spcAft>
                <a:spcPts val="0"/>
              </a:spcAft>
              <a:buSzPts val="1100"/>
              <a:buAutoNum type="arabicPeriod"/>
            </a:pPr>
            <a:r>
              <a:rPr lang="pt-BR">
                <a:solidFill>
                  <a:srgbClr val="121416"/>
                </a:solidFill>
                <a:highlight>
                  <a:srgbClr val="FFFFFF"/>
                </a:highlight>
              </a:rPr>
              <a:t>Comunidade do python é mto ativa, devido a sua popularidade, todo dia sao criadas novas bibliotecas, pacotes e assim  ajuda no seu aprimoramento constante da linguagem.</a:t>
            </a:r>
            <a:endParaRPr>
              <a:solidFill>
                <a:srgbClr val="121416"/>
              </a:solidFill>
              <a:highlight>
                <a:srgbClr val="FFFFFF"/>
              </a:highlight>
            </a:endParaRPr>
          </a:p>
          <a:p>
            <a:pPr marL="0" lvl="0" indent="0" algn="l" rtl="0">
              <a:spcBef>
                <a:spcPts val="0"/>
              </a:spcBef>
              <a:spcAft>
                <a:spcPts val="0"/>
              </a:spcAft>
              <a:buNone/>
            </a:pPr>
            <a:endParaRPr>
              <a:solidFill>
                <a:srgbClr val="121416"/>
              </a:solidFill>
              <a:highlight>
                <a:srgbClr val="FFFFFF"/>
              </a:highlight>
            </a:endParaRPr>
          </a:p>
          <a:p>
            <a:pPr marL="0" lvl="0" indent="0" algn="l" rtl="0">
              <a:spcBef>
                <a:spcPts val="0"/>
              </a:spcBef>
              <a:spcAft>
                <a:spcPts val="0"/>
              </a:spcAft>
              <a:buNone/>
            </a:pPr>
            <a:r>
              <a:rPr lang="pt-BR">
                <a:solidFill>
                  <a:srgbClr val="121416"/>
                </a:solidFill>
                <a:highlight>
                  <a:srgbClr val="FFFFFF"/>
                </a:highlight>
              </a:rPr>
              <a:t>Players que usam python em suas empresas, seja em dev, seja em DS. Bom já estamos bastante inspirados a usar python vamos instalar o ambiente de desenvolvimento? Vejo vocês na proxima aula.</a:t>
            </a:r>
            <a:endParaRPr>
              <a:solidFill>
                <a:srgbClr val="121416"/>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Clr>
                <a:schemeClr val="dk1"/>
              </a:buClr>
              <a:buSzPts val="1100"/>
              <a:buFont typeface="Arial"/>
              <a:buNone/>
            </a:pPr>
            <a:endParaRPr sz="1050">
              <a:solidFill>
                <a:srgbClr val="202122"/>
              </a:solidFill>
              <a:highlight>
                <a:srgbClr val="FFFFFF"/>
              </a:highlight>
            </a:endParaRPr>
          </a:p>
        </p:txBody>
      </p:sp>
      <p:sp>
        <p:nvSpPr>
          <p:cNvPr id="466" name="Google Shape;466;g95933dd521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53838a0bc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150">
                <a:solidFill>
                  <a:srgbClr val="5C5C5C"/>
                </a:solidFill>
                <a:highlight>
                  <a:srgbClr val="FFFFFF"/>
                </a:highlight>
                <a:latin typeface="Lato"/>
                <a:ea typeface="Lato"/>
                <a:cs typeface="Lato"/>
                <a:sym typeface="Lato"/>
              </a:rPr>
              <a:t>esse codigo da esquerda é o código antigo. Para modularizar, criamos entao um arquivo de funcoes, que é a definicao de modulo ne como vimos antes...criamos um arquivo apenas de funcoes usadas para o cliente, vejam o clientes.py. Agora entao deletei todas as funcoes que tavam no codigo principal. Mas eu preciso achar um jeito de conectar o codigo principal com um codigo que tá fora daqui em outro arquivo, que é esse funcoes.py . Como fazemos isso?</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A maneira de fazer isso é usando a funcao import. O import traz pra dentro desse codigo o modulo que criamos agora.</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Chamamos usando import nome do modulo e é uma boa pratica usar um alias. Alias é uma abreviacao que damos para o modulo.  Agora, fazemos nosso codigo principal e usamos o alias pra chamar as funcoes la do nosso arquivo. o alias sabe vc esta usando a funcao desse modulo. Pois, pode ser que dois modulos diferentes tivessemos a funcao cadastra clientes por ex. entao ele precisa saber o que estamos usando.</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Entao, Vejam  agora que o codigo agora esta limpo..eu nao preciso saber exatamente como se cadastrar um cliente aqui no principal. Eu só quero poder  cadastrar um cliente certo?</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Uma das vantagens de se usar modularizacao é a seguinte: organizacao, facilita manutencao (se uma funcao parar de funcionar ou se quiser alterar ja sabe onde tá), codigo mais limpo(legivel) , reutilizar o codigo, so por esse .py na pasta de outro projeto.</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De modo geral cientistas nao usam modularizacao para realizar analises mais pontuais. Geralmente usamos modularizacao para gerar codigos que serão colocados em producao quando teremos uma aplicacao que roda em tempo real ou com certa periodicidade. Algo legal de se fazer é criar modulos para limpeza de dados por ex...vc pode colocar funcoes que vc conhece e implementa-las do seu modo, ou de analise de dados por ex e sempre usar nos seus projetos para agilizar seus codigos.</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1600"/>
              </a:spcAft>
              <a:buNone/>
            </a:pPr>
            <a:r>
              <a:rPr lang="pt-BR" sz="1150">
                <a:solidFill>
                  <a:srgbClr val="5C5C5C"/>
                </a:solidFill>
                <a:highlight>
                  <a:srgbClr val="FFFFFF"/>
                </a:highlight>
                <a:latin typeface="Lato"/>
                <a:ea typeface="Lato"/>
                <a:cs typeface="Lato"/>
                <a:sym typeface="Lato"/>
              </a:rPr>
              <a:t>Vamos ver agora o que sao os pacotes.</a:t>
            </a:r>
            <a:endParaRPr sz="1150">
              <a:solidFill>
                <a:srgbClr val="5C5C5C"/>
              </a:solidFill>
              <a:highlight>
                <a:srgbClr val="FFFFFF"/>
              </a:highlight>
              <a:latin typeface="Lato"/>
              <a:ea typeface="Lato"/>
              <a:cs typeface="Lato"/>
              <a:sym typeface="Lato"/>
            </a:endParaRPr>
          </a:p>
        </p:txBody>
      </p:sp>
      <p:sp>
        <p:nvSpPr>
          <p:cNvPr id="831" name="Google Shape;831;g53838a0bc7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53838a0bc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150">
                <a:solidFill>
                  <a:srgbClr val="5C5C5C"/>
                </a:solidFill>
                <a:highlight>
                  <a:srgbClr val="FFFFFF"/>
                </a:highlight>
                <a:latin typeface="Lato"/>
                <a:ea typeface="Lato"/>
                <a:cs typeface="Lato"/>
                <a:sym typeface="Lato"/>
              </a:rPr>
              <a:t>se o modulo tbm é mto grande voltam todos os problemas antigos de se ter um codigo grande….entao poderiamos criar varios modulos certo? no python conseguimos criar vários modulos e agrupa-los tbm por assunto por ex, no nosso caso de antes. O modulo ja dissemos que é um conjunto de funcoes no mesmo contexto. Agora podemos agrupar modulos também por contextos </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1600"/>
              </a:spcAft>
              <a:buNone/>
            </a:pPr>
            <a:r>
              <a:rPr lang="pt-BR" sz="1150">
                <a:solidFill>
                  <a:srgbClr val="5C5C5C"/>
                </a:solidFill>
                <a:highlight>
                  <a:srgbClr val="FFFFFF"/>
                </a:highlight>
                <a:latin typeface="Lato"/>
                <a:ea typeface="Lato"/>
                <a:cs typeface="Lato"/>
                <a:sym typeface="Lato"/>
              </a:rPr>
              <a:t>Por ex, um modulo para cadastro de cliente, outro modulo para compras...esses dois modulos referen-se ao cliente e entao podemos agrupar pelo tema cliente, certo?</a:t>
            </a:r>
            <a:endParaRPr sz="1150">
              <a:solidFill>
                <a:srgbClr val="5C5C5C"/>
              </a:solidFill>
              <a:highlight>
                <a:srgbClr val="FFFFFF"/>
              </a:highlight>
              <a:latin typeface="Lato"/>
              <a:ea typeface="Lato"/>
              <a:cs typeface="Lato"/>
              <a:sym typeface="Lato"/>
            </a:endParaRPr>
          </a:p>
        </p:txBody>
      </p:sp>
      <p:sp>
        <p:nvSpPr>
          <p:cNvPr id="846" name="Google Shape;846;g53838a0bc7_0_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53838a0bc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150">
                <a:solidFill>
                  <a:srgbClr val="5C5C5C"/>
                </a:solidFill>
                <a:highlight>
                  <a:srgbClr val="FFFFFF"/>
                </a:highlight>
                <a:latin typeface="Lato"/>
                <a:ea typeface="Lato"/>
                <a:cs typeface="Lato"/>
                <a:sym typeface="Lato"/>
              </a:rPr>
              <a:t>e é exaatamente isso que são os pacotes. São conjuntos de módulos que tbm sao agrupados por contexto. Vejam se tivessemos mtas funcoes para cadastro e compras de clientes, poderiamos escrever dois módulos mas ambos se  referem ao cliente.  Então, criamos um pacote chamado cliente onde colocamos esses dois modulos.</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1600"/>
              </a:spcAft>
              <a:buNone/>
            </a:pPr>
            <a:r>
              <a:rPr lang="pt-BR" sz="1150">
                <a:solidFill>
                  <a:srgbClr val="5C5C5C"/>
                </a:solidFill>
                <a:highlight>
                  <a:srgbClr val="FFFFFF"/>
                </a:highlight>
                <a:latin typeface="Lato"/>
                <a:ea typeface="Lato"/>
                <a:cs typeface="Lato"/>
                <a:sym typeface="Lato"/>
              </a:rPr>
              <a:t>Entao vejam os pacotes sao conjuntos de modulos. Os modulos sao arquivos.py, arquivos de codigo python e os modulos sao pastas!</a:t>
            </a:r>
            <a:endParaRPr sz="1150">
              <a:solidFill>
                <a:srgbClr val="5C5C5C"/>
              </a:solidFill>
              <a:highlight>
                <a:srgbClr val="FFFFFF"/>
              </a:highlight>
              <a:latin typeface="Lato"/>
              <a:ea typeface="Lato"/>
              <a:cs typeface="Lato"/>
              <a:sym typeface="Lato"/>
            </a:endParaRPr>
          </a:p>
        </p:txBody>
      </p:sp>
      <p:sp>
        <p:nvSpPr>
          <p:cNvPr id="864" name="Google Shape;864;g53838a0bc7_0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53838a0bc7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150">
                <a:solidFill>
                  <a:srgbClr val="5C5C5C"/>
                </a:solidFill>
                <a:highlight>
                  <a:srgbClr val="FFFFFF"/>
                </a:highlight>
                <a:latin typeface="Lato"/>
                <a:ea typeface="Lato"/>
                <a:cs typeface="Lato"/>
                <a:sym typeface="Lato"/>
              </a:rPr>
              <a:t>aqui temos um desenho pra ficar mais claro pra vcs, um pacote é uma pasta com vários arquivos py que sao os modulos. Os modulos sao por sua vez, arquivos cheios de funcoes.</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para usar um pacote em python escrevemos import e o nome do pacote. ou ainda podemos importar um modulo especifico usando, from….</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1600"/>
              </a:spcAft>
              <a:buNone/>
            </a:pPr>
            <a:r>
              <a:rPr lang="pt-BR" sz="1150">
                <a:solidFill>
                  <a:srgbClr val="5C5C5C"/>
                </a:solidFill>
                <a:highlight>
                  <a:srgbClr val="FFFFFF"/>
                </a:highlight>
                <a:latin typeface="Lato"/>
                <a:ea typeface="Lato"/>
                <a:cs typeface="Lato"/>
                <a:sym typeface="Lato"/>
              </a:rPr>
              <a:t>vamos ver mais sobre isso lá no jupyter?</a:t>
            </a:r>
            <a:endParaRPr sz="1150">
              <a:solidFill>
                <a:srgbClr val="5C5C5C"/>
              </a:solidFill>
              <a:highlight>
                <a:srgbClr val="FFFFFF"/>
              </a:highlight>
              <a:latin typeface="Lato"/>
              <a:ea typeface="Lato"/>
              <a:cs typeface="Lato"/>
              <a:sym typeface="Lato"/>
            </a:endParaRPr>
          </a:p>
        </p:txBody>
      </p:sp>
      <p:sp>
        <p:nvSpPr>
          <p:cNvPr id="887" name="Google Shape;887;g53838a0bc7_0_5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53838a0bc7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150">
                <a:solidFill>
                  <a:srgbClr val="5C5C5C"/>
                </a:solidFill>
                <a:highlight>
                  <a:srgbClr val="FFFFFF"/>
                </a:highlight>
                <a:latin typeface="Lato"/>
                <a:ea typeface="Lato"/>
                <a:cs typeface="Lato"/>
                <a:sym typeface="Lato"/>
              </a:rPr>
              <a:t>voltando dos códigos -- Existem varios outros pacotes. podemos pensar que o python veio de fabrica com alguns modulos, alguns pacotes. Porém podemos deixa-lo mais poderoso importando outros modulos que foram desenvolvidos pela comunidade de python. </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Quando vc abre um jupyter, pyhton não vai traz  todos os modulos porque isso ficaria mto pesado e sem necessidade, entao a ideia é que temos ai uma prateleira com varios modulos pra diversas funcionalidades e nos importamos quando acharmos necessario. Vale a pena dar uma olhada nos principais pacotes para DS na internet, vcs vao ver a quantidade de coisas legais!</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1600"/>
              </a:spcAft>
              <a:buNone/>
            </a:pPr>
            <a:r>
              <a:rPr lang="pt-BR" sz="1150">
                <a:solidFill>
                  <a:srgbClr val="5C5C5C"/>
                </a:solidFill>
                <a:highlight>
                  <a:srgbClr val="FFFFFF"/>
                </a:highlight>
                <a:latin typeface="Lato"/>
                <a:ea typeface="Lato"/>
                <a:cs typeface="Lato"/>
                <a:sym typeface="Lato"/>
              </a:rPr>
              <a:t>Aqui temos alguns dos principais pacotes para DS:.....</a:t>
            </a:r>
            <a:endParaRPr sz="1150">
              <a:solidFill>
                <a:srgbClr val="5C5C5C"/>
              </a:solidFill>
              <a:highlight>
                <a:srgbClr val="FFFFFF"/>
              </a:highlight>
              <a:latin typeface="Lato"/>
              <a:ea typeface="Lato"/>
              <a:cs typeface="Lato"/>
              <a:sym typeface="Lato"/>
            </a:endParaRPr>
          </a:p>
        </p:txBody>
      </p:sp>
      <p:sp>
        <p:nvSpPr>
          <p:cNvPr id="908" name="Google Shape;908;g53838a0bc7_0_4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538525ff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pt-BR">
                <a:solidFill>
                  <a:schemeClr val="dk1"/>
                </a:solidFill>
              </a:rPr>
              <a:t>Vc já ouviu falr em poo? Sempre que vc vir poo é uma referencia que esta sendo feita a um paradigma de programação: a programacao orientada a ojeto e veremos o que ela é hj! vamos la?</a:t>
            </a:r>
            <a:endParaRPr>
              <a:solidFill>
                <a:schemeClr val="dk1"/>
              </a:solidFill>
            </a:endParaRPr>
          </a:p>
          <a:p>
            <a:pPr marL="0" lvl="0" indent="0" algn="l" rtl="0">
              <a:spcBef>
                <a:spcPts val="0"/>
              </a:spcBef>
              <a:spcAft>
                <a:spcPts val="0"/>
              </a:spcAft>
              <a:buNone/>
            </a:pPr>
            <a:endParaRPr/>
          </a:p>
        </p:txBody>
      </p:sp>
      <p:sp>
        <p:nvSpPr>
          <p:cNvPr id="922" name="Google Shape;922;g538525ff0a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538525ff0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solidFill>
                  <a:schemeClr val="dk1"/>
                </a:solidFill>
              </a:rPr>
              <a:t>Vcs viram o os beneficios da modularizacao de codigo ne!? Hoje vamos falar sobre esse paradigma que traz muito essa visaao de modularizacao</a:t>
            </a:r>
            <a:endParaRPr>
              <a:solidFill>
                <a:schemeClr val="dk1"/>
              </a:solidFill>
            </a:endParaRPr>
          </a:p>
          <a:p>
            <a:pPr marL="0" lvl="0" indent="0" algn="l" rtl="0">
              <a:spcBef>
                <a:spcPts val="0"/>
              </a:spcBef>
              <a:spcAft>
                <a:spcPts val="0"/>
              </a:spcAft>
              <a:buNone/>
            </a:pPr>
            <a:r>
              <a:rPr lang="pt-BR">
                <a:solidFill>
                  <a:schemeClr val="dk1"/>
                </a:solidFill>
              </a:rPr>
              <a:t>Entao o qu é poo, poo é ….vcs verao que dois nomes serao mto frequentes nesse contexto: classe e objetos.</a:t>
            </a:r>
            <a:endParaRPr>
              <a:solidFill>
                <a:schemeClr val="dk1"/>
              </a:solidFill>
            </a:endParaRPr>
          </a:p>
          <a:p>
            <a:pPr marL="0" lvl="0" indent="0" algn="l" rtl="0">
              <a:spcBef>
                <a:spcPts val="0"/>
              </a:spcBef>
              <a:spcAft>
                <a:spcPts val="0"/>
              </a:spcAft>
              <a:buNone/>
            </a:pPr>
            <a:r>
              <a:rPr lang="pt-BR">
                <a:solidFill>
                  <a:schemeClr val="dk1"/>
                </a:solidFill>
              </a:rPr>
              <a:t>Vamos trazer um pouco de historia primeiro:</a:t>
            </a:r>
            <a:endParaRPr>
              <a:solidFill>
                <a:schemeClr val="dk1"/>
              </a:solidFill>
            </a:endParaRPr>
          </a:p>
          <a:p>
            <a:pPr marL="457200" lvl="0" indent="-298450" algn="l" rtl="0">
              <a:spcBef>
                <a:spcPts val="0"/>
              </a:spcBef>
              <a:spcAft>
                <a:spcPts val="0"/>
              </a:spcAft>
              <a:buClr>
                <a:schemeClr val="dk1"/>
              </a:buClr>
              <a:buSzPts val="1100"/>
              <a:buChar char="-"/>
            </a:pPr>
            <a:r>
              <a:rPr lang="pt-BR">
                <a:solidFill>
                  <a:schemeClr val="dk1"/>
                </a:solidFill>
              </a:rPr>
              <a:t>Antigamente, quando os computadores começaram a surgir, não utilizamos linguagens como o python por ex. Naquela época usavamos o que se chama de programacao baixo nivel, ou seja, os comandos que eram passados pra maquina eram passados de maneira que a maquina entendesse. entao dependendo da maquina podia mudar, o que ficava mto complicado.</a:t>
            </a:r>
            <a:endParaRPr>
              <a:solidFill>
                <a:schemeClr val="dk1"/>
              </a:solidFill>
            </a:endParaRPr>
          </a:p>
          <a:p>
            <a:pPr marL="457200" lvl="0" indent="-298450" algn="l" rtl="0">
              <a:spcBef>
                <a:spcPts val="0"/>
              </a:spcBef>
              <a:spcAft>
                <a:spcPts val="0"/>
              </a:spcAft>
              <a:buClr>
                <a:schemeClr val="dk1"/>
              </a:buClr>
              <a:buSzPts val="1100"/>
              <a:buChar char="-"/>
            </a:pPr>
            <a:r>
              <a:rPr lang="pt-BR">
                <a:solidFill>
                  <a:schemeClr val="dk1"/>
                </a:solidFill>
              </a:rPr>
              <a:t>Depois começamos com o que se chama de programacao de alto nivel, que é uma linguagem que nos  humanos compreendemos, e dali pra cá surgiram varios tipos de programacao</a:t>
            </a:r>
            <a:endParaRPr>
              <a:solidFill>
                <a:schemeClr val="dk1"/>
              </a:solidFill>
            </a:endParaRPr>
          </a:p>
          <a:p>
            <a:pPr marL="457200" lvl="0" indent="-298450" algn="l" rtl="0">
              <a:spcBef>
                <a:spcPts val="0"/>
              </a:spcBef>
              <a:spcAft>
                <a:spcPts val="0"/>
              </a:spcAft>
              <a:buClr>
                <a:schemeClr val="dk1"/>
              </a:buClr>
              <a:buSzPts val="1100"/>
              <a:buChar char="-"/>
            </a:pPr>
            <a:r>
              <a:rPr lang="pt-BR">
                <a:solidFill>
                  <a:schemeClr val="dk1"/>
                </a:solidFill>
              </a:rPr>
              <a:t> até que chegamos no que chamamos de poo, que foi proposta pela primeira vez por alan key. A ideia sugeria que  qualquer coisa que fosse um objeto poderia ser explicado pelos conceitos de poo que alan key criou.</a:t>
            </a:r>
            <a:endParaRPr>
              <a:solidFill>
                <a:schemeClr val="dk1"/>
              </a:solidFill>
            </a:endParaRPr>
          </a:p>
          <a:p>
            <a:pPr marL="457200" lvl="0" indent="-298450" algn="l" rtl="0">
              <a:spcBef>
                <a:spcPts val="0"/>
              </a:spcBef>
              <a:spcAft>
                <a:spcPts val="0"/>
              </a:spcAft>
              <a:buClr>
                <a:schemeClr val="dk1"/>
              </a:buClr>
              <a:buSzPts val="1100"/>
              <a:buChar char="-"/>
            </a:pPr>
            <a:r>
              <a:rPr lang="pt-BR" sz="1200">
                <a:solidFill>
                  <a:srgbClr val="8E8E8E"/>
                </a:solidFill>
                <a:highlight>
                  <a:schemeClr val="lt1"/>
                </a:highlight>
              </a:rPr>
              <a:t>A ideia da Programação orientada a objetos é simplificar a estrutura de sistemas complexos, descrevendo uma coleção de objetos que interagem através de seus dados e comportamento.</a:t>
            </a:r>
            <a:endParaRPr sz="1200">
              <a:solidFill>
                <a:srgbClr val="8E8E8E"/>
              </a:solidFill>
              <a:highlight>
                <a:schemeClr val="lt1"/>
              </a:highlight>
            </a:endParaRPr>
          </a:p>
          <a:p>
            <a:pPr marL="457200" lvl="0" indent="-304800" algn="l" rtl="0">
              <a:spcBef>
                <a:spcPts val="0"/>
              </a:spcBef>
              <a:spcAft>
                <a:spcPts val="0"/>
              </a:spcAft>
              <a:buClr>
                <a:srgbClr val="8E8E8E"/>
              </a:buClr>
              <a:buSzPts val="1200"/>
              <a:buChar char="-"/>
            </a:pPr>
            <a:r>
              <a:rPr lang="pt-BR">
                <a:solidFill>
                  <a:schemeClr val="dk1"/>
                </a:solidFill>
              </a:rPr>
              <a:t>quando estamos falando em OO, vc organiza sua ideia em nucleos. Supondo que vc foi chamado para construir um programa que para acendimento de lampada por voz, bem na pegada de IOT, alexa e tudo mais. Ai vc meu programa vai ser para uma lampada: meu objeto aqui é uma lampada. Entao eu preciso achar unm meio de representar essa lampada em python via codigo. Geralmente fazemos isso no que chamamos de classe. Criariamos uma classe lampada. Que representa a ideia de lampa. Vejam que para a lampada temos alguns atribuitos….e alguns metodos….Usamos essa classe para criar objetos, e então criamos lampadas, do jeito que quisermos e usamos nossos metodos pre definidos. Pode parecer complexo mais ja vaoms ir mais a fundo. Vamos entender melhor os conceitos de classe e objetos.</a:t>
            </a:r>
            <a:endParaRPr>
              <a:solidFill>
                <a:schemeClr val="dk1"/>
              </a:solidFill>
            </a:endParaRPr>
          </a:p>
          <a:p>
            <a:pPr marL="457200" lvl="0" indent="-298450" algn="l" rtl="0">
              <a:spcBef>
                <a:spcPts val="0"/>
              </a:spcBef>
              <a:spcAft>
                <a:spcPts val="0"/>
              </a:spcAft>
              <a:buClr>
                <a:schemeClr val="dk1"/>
              </a:buClr>
              <a:buSzPts val="1100"/>
              <a:buChar char="-"/>
            </a:pP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1600"/>
              </a:spcAft>
              <a:buNone/>
            </a:pPr>
            <a:endParaRPr sz="1150">
              <a:solidFill>
                <a:srgbClr val="5C5C5C"/>
              </a:solidFill>
              <a:highlight>
                <a:srgbClr val="FFFFFF"/>
              </a:highlight>
              <a:latin typeface="Lato"/>
              <a:ea typeface="Lato"/>
              <a:cs typeface="Lato"/>
              <a:sym typeface="Lato"/>
            </a:endParaRPr>
          </a:p>
        </p:txBody>
      </p:sp>
      <p:sp>
        <p:nvSpPr>
          <p:cNvPr id="929" name="Google Shape;929;g538525ff0a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538525ff0a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dk1"/>
                </a:solidFill>
              </a:rPr>
              <a:t>Vamos começar por objetos: De modo simplificado, objetos sao….</a:t>
            </a:r>
            <a:endParaRPr sz="1000">
              <a:solidFill>
                <a:schemeClr val="dk1"/>
              </a:solidFill>
            </a:endParaRPr>
          </a:p>
          <a:p>
            <a:pPr marL="457200" lvl="0" indent="-292100" algn="l" rtl="0">
              <a:spcBef>
                <a:spcPts val="0"/>
              </a:spcBef>
              <a:spcAft>
                <a:spcPts val="0"/>
              </a:spcAft>
              <a:buClr>
                <a:schemeClr val="dk1"/>
              </a:buClr>
              <a:buSzPts val="1000"/>
              <a:buChar char="-"/>
            </a:pPr>
            <a:r>
              <a:rPr lang="pt-BR" sz="1000">
                <a:solidFill>
                  <a:schemeClr val="dk1"/>
                </a:solidFill>
              </a:rPr>
              <a:t>peguem ai o celular de vcs, vamos tentar entender se o celular pode ser considerado um objeto. Vamos definir as caracteristicas dele.</a:t>
            </a:r>
            <a:endParaRPr sz="1000">
              <a:solidFill>
                <a:schemeClr val="dk1"/>
              </a:solidFill>
            </a:endParaRPr>
          </a:p>
          <a:p>
            <a:pPr marL="914400" lvl="0" indent="-292100" algn="l" rtl="0">
              <a:spcBef>
                <a:spcPts val="0"/>
              </a:spcBef>
              <a:spcAft>
                <a:spcPts val="0"/>
              </a:spcAft>
              <a:buClr>
                <a:schemeClr val="dk1"/>
              </a:buClr>
              <a:buSzPts val="1000"/>
              <a:buChar char="-"/>
            </a:pPr>
            <a:r>
              <a:rPr lang="pt-BR" sz="1000">
                <a:solidFill>
                  <a:schemeClr val="dk1"/>
                </a:solidFill>
              </a:rPr>
              <a:t> Podemos identificar atributos como cor, marca modelo, tamanho, ano de fabricacaao…. e varios outros, </a:t>
            </a:r>
            <a:endParaRPr sz="1000">
              <a:solidFill>
                <a:schemeClr val="dk1"/>
              </a:solidFill>
            </a:endParaRPr>
          </a:p>
          <a:p>
            <a:pPr marL="457200" lvl="0" indent="0" algn="l" rtl="0">
              <a:spcBef>
                <a:spcPts val="0"/>
              </a:spcBef>
              <a:spcAft>
                <a:spcPts val="0"/>
              </a:spcAft>
              <a:buNone/>
            </a:pPr>
            <a:r>
              <a:rPr lang="pt-BR" sz="1000">
                <a:solidFill>
                  <a:schemeClr val="dk1"/>
                </a:solidFill>
              </a:rPr>
              <a:t>também podemos identificar comportamentos: Ligar , fazer ligacoes, acessar internet, certo?</a:t>
            </a:r>
            <a:endParaRPr sz="1000">
              <a:solidFill>
                <a:schemeClr val="dk1"/>
              </a:solidFill>
            </a:endParaRPr>
          </a:p>
          <a:p>
            <a:pPr marL="0" lvl="0" indent="0" algn="l" rtl="0">
              <a:spcBef>
                <a:spcPts val="0"/>
              </a:spcBef>
              <a:spcAft>
                <a:spcPts val="0"/>
              </a:spcAft>
              <a:buClr>
                <a:schemeClr val="dk1"/>
              </a:buClr>
              <a:buSzPts val="1100"/>
              <a:buFont typeface="Arial"/>
              <a:buNone/>
            </a:pPr>
            <a:r>
              <a:rPr lang="pt-BR" sz="1000">
                <a:solidFill>
                  <a:schemeClr val="dk1"/>
                </a:solidFill>
              </a:rPr>
              <a:t>A ideia de poo é tentar modelar sistemas aproximando do mundo real, criamos objetos que tem propriedade e acoes e nos colocamos isso dentro de uma classe, </a:t>
            </a:r>
            <a:endParaRPr sz="1000">
              <a:solidFill>
                <a:schemeClr val="dk1"/>
              </a:solidFill>
            </a:endParaRPr>
          </a:p>
          <a:p>
            <a:pPr marL="0" lvl="0" indent="0" algn="l" rtl="0">
              <a:spcBef>
                <a:spcPts val="0"/>
              </a:spcBef>
              <a:spcAft>
                <a:spcPts val="0"/>
              </a:spcAft>
              <a:buClr>
                <a:schemeClr val="dk1"/>
              </a:buClr>
              <a:buSzPts val="1100"/>
              <a:buFont typeface="Arial"/>
              <a:buNone/>
            </a:pPr>
            <a:r>
              <a:rPr lang="pt-BR" sz="1000">
                <a:solidFill>
                  <a:schemeClr val="dk1"/>
                </a:solidFill>
              </a:rPr>
              <a:t>que é como se fosse a receita de bolo, é a receita para criarmos objetos. </a:t>
            </a:r>
            <a:endParaRPr sz="1000">
              <a:solidFill>
                <a:schemeClr val="dk1"/>
              </a:solidFill>
            </a:endParaRPr>
          </a:p>
          <a:p>
            <a:pPr marL="0" lvl="0" indent="0" algn="l" rtl="0">
              <a:spcBef>
                <a:spcPts val="0"/>
              </a:spcBef>
              <a:spcAft>
                <a:spcPts val="0"/>
              </a:spcAft>
              <a:buClr>
                <a:schemeClr val="dk1"/>
              </a:buClr>
              <a:buSzPts val="1100"/>
              <a:buFont typeface="Arial"/>
              <a:buNone/>
            </a:pPr>
            <a:r>
              <a:rPr lang="pt-BR" sz="1000">
                <a:solidFill>
                  <a:schemeClr val="dk1"/>
                </a:solidFill>
              </a:rPr>
              <a:t>Entao poo é composto por objetos….</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pt-BR" sz="1000">
                <a:solidFill>
                  <a:schemeClr val="dk1"/>
                </a:solidFill>
              </a:rPr>
              <a:t>Vamos falar sobre as classes</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rgbClr val="5C5C5C"/>
              </a:solidFill>
              <a:highlight>
                <a:schemeClr val="lt1"/>
              </a:highlight>
            </a:endParaRPr>
          </a:p>
          <a:p>
            <a:pPr marL="0" lvl="0" indent="0" algn="l" rtl="0">
              <a:spcBef>
                <a:spcPts val="1600"/>
              </a:spcBef>
              <a:spcAft>
                <a:spcPts val="1600"/>
              </a:spcAft>
              <a:buNone/>
            </a:pPr>
            <a:endParaRPr sz="1000">
              <a:solidFill>
                <a:srgbClr val="5C5C5C"/>
              </a:solidFill>
              <a:highlight>
                <a:srgbClr val="FFFFFF"/>
              </a:highlight>
            </a:endParaRPr>
          </a:p>
        </p:txBody>
      </p:sp>
      <p:sp>
        <p:nvSpPr>
          <p:cNvPr id="941" name="Google Shape;941;g538525ff0a_0_4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38525ff0a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spcBef>
                <a:spcPts val="0"/>
              </a:spcBef>
              <a:spcAft>
                <a:spcPts val="0"/>
              </a:spcAft>
              <a:buClr>
                <a:srgbClr val="5C5C5C"/>
              </a:buClr>
              <a:buSzPts val="1150"/>
              <a:buFont typeface="Lato"/>
              <a:buChar char="-"/>
            </a:pPr>
            <a:r>
              <a:rPr lang="pt-BR" sz="1150">
                <a:solidFill>
                  <a:srgbClr val="5C5C5C"/>
                </a:solidFill>
                <a:highlight>
                  <a:srgbClr val="FFFFFF"/>
                </a:highlight>
                <a:latin typeface="Lato"/>
                <a:ea typeface="Lato"/>
                <a:cs typeface="Lato"/>
                <a:sym typeface="Lato"/>
              </a:rPr>
              <a:t>uma classe……vimos antes que se quisessemos representar uma lamapada, criariamos uma classe onde diriamos que caracteristas ela tem que ter, quais métodos...a classe é como se fosse o nosso planejamento para construir o ohjeto.</a:t>
            </a:r>
            <a:endParaRPr sz="1150">
              <a:solidFill>
                <a:srgbClr val="5C5C5C"/>
              </a:solidFill>
              <a:highlight>
                <a:srgbClr val="FFFFFF"/>
              </a:highlight>
              <a:latin typeface="Lato"/>
              <a:ea typeface="Lato"/>
              <a:cs typeface="Lato"/>
              <a:sym typeface="Lato"/>
            </a:endParaRPr>
          </a:p>
          <a:p>
            <a:pPr marL="457200" lvl="0" indent="-301625" algn="l" rtl="0">
              <a:spcBef>
                <a:spcPts val="0"/>
              </a:spcBef>
              <a:spcAft>
                <a:spcPts val="0"/>
              </a:spcAft>
              <a:buClr>
                <a:srgbClr val="5C5C5C"/>
              </a:buClr>
              <a:buSzPts val="1150"/>
              <a:buFont typeface="Lato"/>
              <a:buChar char="-"/>
            </a:pPr>
            <a:r>
              <a:rPr lang="pt-BR" sz="1150">
                <a:solidFill>
                  <a:srgbClr val="5C5C5C"/>
                </a:solidFill>
                <a:highlight>
                  <a:srgbClr val="FFFFFF"/>
                </a:highlight>
                <a:latin typeface="Lato"/>
                <a:ea typeface="Lato"/>
                <a:cs typeface="Lato"/>
                <a:sym typeface="Lato"/>
              </a:rPr>
              <a:t>Nessa figura, pensem em um  carro, vejam agora como é intuitivo: antes de criar um carro, a mercedes por ex,  provavelmente desenhou o modelo, o formato, quais caracteristcas, o que o carro seria capaz de fazer, ligar, desligar, freiar… é o planejamento do objeto. Depois disso eles começaram a producao em massa certo?</a:t>
            </a:r>
            <a:endParaRPr sz="1150">
              <a:solidFill>
                <a:srgbClr val="5C5C5C"/>
              </a:solidFill>
              <a:highlight>
                <a:srgbClr val="FFFFFF"/>
              </a:highlight>
              <a:latin typeface="Lato"/>
              <a:ea typeface="Lato"/>
              <a:cs typeface="Lato"/>
              <a:sym typeface="Lato"/>
            </a:endParaRPr>
          </a:p>
          <a:p>
            <a:pPr marL="457200" lvl="0" indent="-301625" algn="l" rtl="0">
              <a:spcBef>
                <a:spcPts val="0"/>
              </a:spcBef>
              <a:spcAft>
                <a:spcPts val="0"/>
              </a:spcAft>
              <a:buClr>
                <a:srgbClr val="5C5C5C"/>
              </a:buClr>
              <a:buSzPts val="1150"/>
              <a:buFont typeface="Lato"/>
              <a:buChar char="-"/>
            </a:pPr>
            <a:r>
              <a:rPr lang="pt-BR" sz="1150">
                <a:solidFill>
                  <a:srgbClr val="5C5C5C"/>
                </a:solidFill>
                <a:highlight>
                  <a:srgbClr val="FFFFFF"/>
                </a:highlight>
                <a:latin typeface="Lato"/>
                <a:ea typeface="Lato"/>
                <a:cs typeface="Lato"/>
                <a:sym typeface="Lato"/>
              </a:rPr>
              <a:t>quando criarmos a classe carro estamos ensinando para o computador o que seria um carro, o que um carrro faz, que cadacteristas ele tem para que depois possamos criar carros. para que possamos saber como criar carros.</a:t>
            </a:r>
            <a:endParaRPr sz="1150">
              <a:solidFill>
                <a:srgbClr val="5C5C5C"/>
              </a:solidFill>
              <a:highlight>
                <a:srgbClr val="FFFFFF"/>
              </a:highlight>
              <a:latin typeface="Lato"/>
              <a:ea typeface="Lato"/>
              <a:cs typeface="Lato"/>
              <a:sym typeface="Lato"/>
            </a:endParaRPr>
          </a:p>
          <a:p>
            <a:pPr marL="457200" lvl="0" indent="-301625" algn="l" rtl="0">
              <a:spcBef>
                <a:spcPts val="0"/>
              </a:spcBef>
              <a:spcAft>
                <a:spcPts val="0"/>
              </a:spcAft>
              <a:buClr>
                <a:srgbClr val="5C5C5C"/>
              </a:buClr>
              <a:buSzPts val="1150"/>
              <a:buFont typeface="Lato"/>
              <a:buChar char="-"/>
            </a:pPr>
            <a:r>
              <a:rPr lang="pt-BR" sz="1150">
                <a:solidFill>
                  <a:srgbClr val="5C5C5C"/>
                </a:solidFill>
                <a:highlight>
                  <a:srgbClr val="FFFFFF"/>
                </a:highlight>
                <a:latin typeface="Lato"/>
                <a:ea typeface="Lato"/>
                <a:cs typeface="Lato"/>
                <a:sym typeface="Lato"/>
              </a:rPr>
              <a:t>Em poo dizemos que esse molde é a classe, e quando usamos esse molde para de fato construir o carro, estamos construindo um objeto dessa classe</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1600"/>
              </a:spcAft>
              <a:buNone/>
            </a:pPr>
            <a:r>
              <a:rPr lang="pt-BR" sz="1150">
                <a:solidFill>
                  <a:srgbClr val="5C5C5C"/>
                </a:solidFill>
                <a:highlight>
                  <a:srgbClr val="FFFFFF"/>
                </a:highlight>
                <a:latin typeface="Lato"/>
                <a:ea typeface="Lato"/>
                <a:cs typeface="Lato"/>
                <a:sym typeface="Lato"/>
              </a:rPr>
              <a:t>Existem diversas vantagens de se utilizar poo, vamos ver as principais</a:t>
            </a:r>
            <a:endParaRPr sz="1150">
              <a:solidFill>
                <a:srgbClr val="5C5C5C"/>
              </a:solidFill>
              <a:highlight>
                <a:srgbClr val="FFFFFF"/>
              </a:highlight>
              <a:latin typeface="Lato"/>
              <a:ea typeface="Lato"/>
              <a:cs typeface="Lato"/>
              <a:sym typeface="Lato"/>
            </a:endParaRPr>
          </a:p>
        </p:txBody>
      </p:sp>
      <p:sp>
        <p:nvSpPr>
          <p:cNvPr id="951" name="Google Shape;951;g538525ff0a_0_4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538525ff0a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150">
                <a:solidFill>
                  <a:srgbClr val="5C5C5C"/>
                </a:solidFill>
                <a:highlight>
                  <a:srgbClr val="FFFFFF"/>
                </a:highlight>
                <a:latin typeface="Lato"/>
                <a:ea typeface="Lato"/>
                <a:cs typeface="Lato"/>
                <a:sym typeface="Lato"/>
              </a:rPr>
              <a:t>Primeiro deles: é um paradigma intuitivo - imaginamos objetos com caracteristas e comportamentos e traduzimos isso em python.</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É confiável e seguro (robusto)- Vc pode mexer numa parte de codigo e isso  nao impacta outras partes do codigo tudo tá isolado. Por ex, podemos criar objetos como objeto roda, objeto retrovisor, objeto farol...todos esses objetos compoe o carro mas são arquivos de codigo distintos. Mudar uma lampada do farol, não impacta em nada no arquivo roda por ex. Os cogios estao separados entao é mais seguro fazer alteracoes e entao...</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facilita manutencao - mexemos numa parte especifica, nao precisamos procurar no meio de um mundo de funcoes onde está nossa funcao de interesse por ex.</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extensivel - podemos facilmente adicionar funcionalidades a alguns objetos, por ex, podemos acessar apenas a classe farol e alterar a caracteristica do farol, ou até mesmo adicoonar metodos a ele.</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a:solidFill>
                  <a:schemeClr val="dk1"/>
                </a:solidFill>
              </a:rPr>
              <a:t>Algumas linguagens orientadas a objetos seriam java,c# e o proprio pyhton.</a:t>
            </a:r>
            <a:endParaRPr sz="1000">
              <a:solidFill>
                <a:schemeClr val="dk1"/>
              </a:solidFill>
            </a:endParaRPr>
          </a:p>
          <a:p>
            <a:pPr marL="0" lvl="0" indent="0" algn="l" rtl="0">
              <a:spcBef>
                <a:spcPts val="0"/>
              </a:spcBef>
              <a:spcAft>
                <a:spcPts val="0"/>
              </a:spcAft>
              <a:buNone/>
            </a:pPr>
            <a:r>
              <a:rPr lang="pt-BR" sz="1150">
                <a:solidFill>
                  <a:srgbClr val="5C5C5C"/>
                </a:solidFill>
                <a:highlight>
                  <a:srgbClr val="FFFFFF"/>
                </a:highlight>
                <a:latin typeface="Lato"/>
                <a:ea typeface="Lato"/>
                <a:cs typeface="Lato"/>
                <a:sym typeface="Lato"/>
              </a:rPr>
              <a:t>Porém o python é uma linguagem mto aberta, flexivel,  entao nao precisamos escrever orientado a objetos, nao é obrigatório, como é o caso do java por ex, então geralmente se fazem cursos de POO em java, ou c# por ex, porque lá vc esta restrito. No mundo de ciência de dados nao  nem sempre usamos esses conceitos mas para excrever codigos mais robustos é importante saber e exercitar. entao vamos lá?</a:t>
            </a:r>
            <a:endParaRPr>
              <a:solidFill>
                <a:schemeClr val="dk1"/>
              </a:solidFill>
            </a:endParaRPr>
          </a:p>
          <a:p>
            <a:pPr marL="0" lvl="0" indent="0" algn="l" rtl="0">
              <a:spcBef>
                <a:spcPts val="1600"/>
              </a:spcBef>
              <a:spcAft>
                <a:spcPts val="0"/>
              </a:spcAft>
              <a:buClr>
                <a:schemeClr val="dk1"/>
              </a:buClr>
              <a:buSzPts val="1100"/>
              <a:buFont typeface="Arial"/>
              <a:buNone/>
            </a:pP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endParaRPr sz="1150">
              <a:solidFill>
                <a:srgbClr val="5C5C5C"/>
              </a:solidFill>
              <a:highlight>
                <a:srgbClr val="FFFFFF"/>
              </a:highlight>
              <a:latin typeface="Lato"/>
              <a:ea typeface="Lato"/>
              <a:cs typeface="Lato"/>
              <a:sym typeface="Lato"/>
            </a:endParaRPr>
          </a:p>
          <a:p>
            <a:pPr marL="0" lvl="0" indent="0" algn="l" rtl="0">
              <a:spcBef>
                <a:spcPts val="1600"/>
              </a:spcBef>
              <a:spcAft>
                <a:spcPts val="1600"/>
              </a:spcAft>
              <a:buNone/>
            </a:pPr>
            <a:endParaRPr sz="1150">
              <a:solidFill>
                <a:srgbClr val="5C5C5C"/>
              </a:solidFill>
              <a:highlight>
                <a:srgbClr val="FFFFFF"/>
              </a:highlight>
              <a:latin typeface="Lato"/>
              <a:ea typeface="Lato"/>
              <a:cs typeface="Lato"/>
              <a:sym typeface="Lato"/>
            </a:endParaRPr>
          </a:p>
        </p:txBody>
      </p:sp>
      <p:sp>
        <p:nvSpPr>
          <p:cNvPr id="962" name="Google Shape;962;g538525ff0a_0_4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95933dd52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Nessa aula vamos instalar e começar a utilizar o ambiente que usaremos no decorrer do curso para criar e executar nossos codigos.</a:t>
            </a:r>
            <a:endParaRPr/>
          </a:p>
        </p:txBody>
      </p:sp>
      <p:sp>
        <p:nvSpPr>
          <p:cNvPr id="476" name="Google Shape;476;g95933dd521_0_1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9d68d20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e quando dá ruim? quando aparecem erros? estavamos trabalhando com python até agora e mtos de voces devem ter se deparado com alguns erros  enquanto escreviam os codigos ai, certo? erros no codigo acontecem  e muitas vezes esses erros nao foram previstos anteriormente. Nessa aula vamos ver como tratar e solucionar falhas que podem  acontecer nos nossos programas.</a:t>
            </a:r>
            <a:endParaRPr/>
          </a:p>
        </p:txBody>
      </p:sp>
      <p:sp>
        <p:nvSpPr>
          <p:cNvPr id="977" name="Google Shape;977;g9d68d2050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9d68d2050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150">
                <a:solidFill>
                  <a:srgbClr val="5C5C5C"/>
                </a:solidFill>
                <a:highlight>
                  <a:srgbClr val="FFFFFF"/>
                </a:highlight>
                <a:latin typeface="Lato"/>
                <a:ea typeface="Lato"/>
                <a:cs typeface="Lato"/>
                <a:sym typeface="Lato"/>
              </a:rPr>
              <a:t>provavelmente quando vc acessou um site, tentou usar o app e ele ficou crasheando ou mostrando mensagens de erro genericas, significa que o programador nao tratou o erro como deveria!</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quando nos vamos construir nossos codigos, devemos  buscar prever que alguns erros  acontecerão e a partir dai, adicionar no código um tratamento,isto é, uma maneira de o programa nao quebrar. </a:t>
            </a:r>
            <a:endParaRPr sz="1150">
              <a:solidFill>
                <a:srgbClr val="5C5C5C"/>
              </a:solidFill>
              <a:highlight>
                <a:srgbClr val="FFFFFF"/>
              </a:highlight>
              <a:latin typeface="Lato"/>
              <a:ea typeface="Lato"/>
              <a:cs typeface="Lato"/>
              <a:sym typeface="Lato"/>
            </a:endParaRPr>
          </a:p>
          <a:p>
            <a:pPr marL="457200" lvl="0" indent="-301625" algn="l" rtl="0">
              <a:spcBef>
                <a:spcPts val="1600"/>
              </a:spcBef>
              <a:spcAft>
                <a:spcPts val="0"/>
              </a:spcAft>
              <a:buClr>
                <a:srgbClr val="5C5C5C"/>
              </a:buClr>
              <a:buSzPts val="1150"/>
              <a:buFont typeface="Lato"/>
              <a:buChar char="-"/>
            </a:pPr>
            <a:r>
              <a:rPr lang="pt-BR" sz="1150">
                <a:solidFill>
                  <a:srgbClr val="5C5C5C"/>
                </a:solidFill>
                <a:highlight>
                  <a:srgbClr val="FFFFFF"/>
                </a:highlight>
                <a:latin typeface="Lato"/>
                <a:ea typeface="Lato"/>
                <a:cs typeface="Lato"/>
                <a:sym typeface="Lato"/>
              </a:rPr>
              <a:t>Por ex, imagina um site de vendas. O usuário quer comparar um produto aqui e é pedido que ele digite a quantidade de parcelas que ele quer dividir o valor do produto.</a:t>
            </a:r>
            <a:endParaRPr sz="1150">
              <a:solidFill>
                <a:srgbClr val="5C5C5C"/>
              </a:solidFill>
              <a:highlight>
                <a:srgbClr val="FFFFFF"/>
              </a:highlight>
              <a:latin typeface="Lato"/>
              <a:ea typeface="Lato"/>
              <a:cs typeface="Lato"/>
              <a:sym typeface="Lato"/>
            </a:endParaRPr>
          </a:p>
          <a:p>
            <a:pPr marL="457200" lvl="0" indent="-301625" algn="l" rtl="0">
              <a:spcBef>
                <a:spcPts val="0"/>
              </a:spcBef>
              <a:spcAft>
                <a:spcPts val="0"/>
              </a:spcAft>
              <a:buClr>
                <a:srgbClr val="5C5C5C"/>
              </a:buClr>
              <a:buSzPts val="1150"/>
              <a:buFont typeface="Lato"/>
              <a:buChar char="-"/>
            </a:pPr>
            <a:r>
              <a:rPr lang="pt-BR" sz="1150">
                <a:solidFill>
                  <a:srgbClr val="5C5C5C"/>
                </a:solidFill>
                <a:highlight>
                  <a:srgbClr val="FFFFFF"/>
                </a:highlight>
                <a:latin typeface="Lato"/>
                <a:ea typeface="Lato"/>
                <a:cs typeface="Lato"/>
                <a:sym typeface="Lato"/>
              </a:rPr>
              <a:t>no cenario otimo o usuario digita o numero 3 por ex, e tudo funciona perfeitamente.</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Que problemas poderiam acontecer aqui? vcs conseguem imaginar? pensem ai 1min…</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bom vamos colocar aqui um primeiro cenario de erro….</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um segundo cenario seria</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chemeClr val="lt1"/>
                </a:highlight>
                <a:latin typeface="Lato"/>
                <a:ea typeface="Lato"/>
                <a:cs typeface="Lato"/>
                <a:sym typeface="Lato"/>
              </a:rPr>
              <a:t>Na verdade quando nao temos um erro sintatico chamamos em pythron de excecao. Esses dois cenarios aqui chamamos de excecao .</a:t>
            </a:r>
            <a:endParaRPr sz="1150">
              <a:solidFill>
                <a:srgbClr val="5C5C5C"/>
              </a:solidFill>
              <a:highlight>
                <a:schemeClr val="lt1"/>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é o erro mais facil identificar..porque é erro no comando, na escrita do codigo..vamos ver</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1600"/>
              </a:spcAft>
              <a:buNone/>
            </a:pPr>
            <a:endParaRPr sz="1150">
              <a:solidFill>
                <a:srgbClr val="5C5C5C"/>
              </a:solidFill>
              <a:highlight>
                <a:srgbClr val="FFFFFF"/>
              </a:highlight>
              <a:latin typeface="Lato"/>
              <a:ea typeface="Lato"/>
              <a:cs typeface="Lato"/>
              <a:sym typeface="Lato"/>
            </a:endParaRPr>
          </a:p>
        </p:txBody>
      </p:sp>
      <p:sp>
        <p:nvSpPr>
          <p:cNvPr id="984" name="Google Shape;984;g9d68d2050e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9d68d2050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50">
              <a:solidFill>
                <a:srgbClr val="5C5C5C"/>
              </a:solidFill>
              <a:highlight>
                <a:srgbClr val="FFFFFF"/>
              </a:highlight>
              <a:latin typeface="Lato"/>
              <a:ea typeface="Lato"/>
              <a:cs typeface="Lato"/>
              <a:sym typeface="Lato"/>
            </a:endParaRPr>
          </a:p>
          <a:p>
            <a:pPr marL="0" lvl="0" indent="0" algn="l" rtl="0">
              <a:spcBef>
                <a:spcPts val="1600"/>
              </a:spcBef>
              <a:spcAft>
                <a:spcPts val="1600"/>
              </a:spcAft>
              <a:buNone/>
            </a:pPr>
            <a:endParaRPr sz="1150">
              <a:solidFill>
                <a:srgbClr val="5C5C5C"/>
              </a:solidFill>
              <a:highlight>
                <a:srgbClr val="FFFFFF"/>
              </a:highlight>
              <a:latin typeface="Lato"/>
              <a:ea typeface="Lato"/>
              <a:cs typeface="Lato"/>
              <a:sym typeface="Lato"/>
            </a:endParaRPr>
          </a:p>
        </p:txBody>
      </p:sp>
      <p:sp>
        <p:nvSpPr>
          <p:cNvPr id="1001" name="Google Shape;1001;g9d68d2050e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9d68d2050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150">
                <a:solidFill>
                  <a:srgbClr val="5C5C5C"/>
                </a:solidFill>
                <a:highlight>
                  <a:srgbClr val="FFFFFF"/>
                </a:highlight>
                <a:latin typeface="Lato"/>
                <a:ea typeface="Lato"/>
                <a:cs typeface="Lato"/>
                <a:sym typeface="Lato"/>
              </a:rPr>
              <a:t>T</a:t>
            </a:r>
            <a:r>
              <a:rPr lang="pt-BR" sz="1150">
                <a:solidFill>
                  <a:srgbClr val="5C5C5C"/>
                </a:solidFill>
                <a:highlight>
                  <a:schemeClr val="lt1"/>
                </a:highlight>
                <a:latin typeface="Lato"/>
                <a:ea typeface="Lato"/>
                <a:cs typeface="Lato"/>
                <a:sym typeface="Lato"/>
              </a:rPr>
              <a:t>emos mtas exceções no pyhton e nao tem como decorar todas. Existe uma lista mto grande, voce pode procurar conhecer algumas jogando exception python no google.  Precisamos entao aprender a ler a mensagem de erro e entender  o que ela quer dizer:</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zero division - divisao por 0 por ex</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Clr>
                <a:schemeClr val="dk1"/>
              </a:buClr>
              <a:buSzPts val="1100"/>
              <a:buFont typeface="Arial"/>
              <a:buNone/>
            </a:pPr>
            <a:r>
              <a:rPr lang="pt-BR" sz="1150">
                <a:solidFill>
                  <a:srgbClr val="5C5C5C"/>
                </a:solidFill>
                <a:highlight>
                  <a:schemeClr val="lt1"/>
                </a:highlight>
                <a:latin typeface="Lato"/>
                <a:ea typeface="Lato"/>
                <a:cs typeface="Lato"/>
                <a:sym typeface="Lato"/>
              </a:rPr>
              <a:t>keyerror- nao existe essa chave no seu  dicionario</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keyboard - o codigo foi interrompido forcadamente</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r>
              <a:rPr lang="pt-BR" sz="1150">
                <a:solidFill>
                  <a:srgbClr val="5C5C5C"/>
                </a:solidFill>
                <a:highlight>
                  <a:srgbClr val="FFFFFF"/>
                </a:highlight>
                <a:latin typeface="Lato"/>
                <a:ea typeface="Lato"/>
                <a:cs typeface="Lato"/>
                <a:sym typeface="Lato"/>
              </a:rPr>
              <a:t>Ja vimos entao que temos varias excecoes e que eventualmente elas vao acontecer. Entao precisamos saber trata- las</a:t>
            </a:r>
            <a:endParaRPr sz="1150">
              <a:solidFill>
                <a:srgbClr val="5C5C5C"/>
              </a:solidFill>
              <a:highlight>
                <a:srgbClr val="FFFFFF"/>
              </a:highlight>
              <a:latin typeface="Lato"/>
              <a:ea typeface="Lato"/>
              <a:cs typeface="Lato"/>
              <a:sym typeface="Lato"/>
            </a:endParaRPr>
          </a:p>
          <a:p>
            <a:pPr marL="0" lvl="0" indent="0" algn="l" rtl="0">
              <a:spcBef>
                <a:spcPts val="1600"/>
              </a:spcBef>
              <a:spcAft>
                <a:spcPts val="0"/>
              </a:spcAft>
              <a:buNone/>
            </a:pPr>
            <a:endParaRPr sz="1150">
              <a:solidFill>
                <a:srgbClr val="5C5C5C"/>
              </a:solidFill>
              <a:highlight>
                <a:srgbClr val="FFFFFF"/>
              </a:highlight>
              <a:latin typeface="Lato"/>
              <a:ea typeface="Lato"/>
              <a:cs typeface="Lato"/>
              <a:sym typeface="Lato"/>
            </a:endParaRPr>
          </a:p>
          <a:p>
            <a:pPr marL="0" lvl="0" indent="0" algn="l" rtl="0">
              <a:spcBef>
                <a:spcPts val="1600"/>
              </a:spcBef>
              <a:spcAft>
                <a:spcPts val="1600"/>
              </a:spcAft>
              <a:buNone/>
            </a:pPr>
            <a:endParaRPr sz="1150">
              <a:solidFill>
                <a:srgbClr val="5C5C5C"/>
              </a:solidFill>
              <a:highlight>
                <a:srgbClr val="FFFFFF"/>
              </a:highlight>
              <a:latin typeface="Lato"/>
              <a:ea typeface="Lato"/>
              <a:cs typeface="Lato"/>
              <a:sym typeface="Lato"/>
            </a:endParaRPr>
          </a:p>
        </p:txBody>
      </p:sp>
      <p:sp>
        <p:nvSpPr>
          <p:cNvPr id="1012" name="Google Shape;1012;g9d68d2050e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9d68d2050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150">
              <a:solidFill>
                <a:srgbClr val="5C5C5C"/>
              </a:solidFill>
              <a:highlight>
                <a:srgbClr val="FFFFFF"/>
              </a:highlight>
              <a:latin typeface="Lato"/>
              <a:ea typeface="Lato"/>
              <a:cs typeface="Lato"/>
              <a:sym typeface="Lato"/>
            </a:endParaRPr>
          </a:p>
        </p:txBody>
      </p:sp>
      <p:sp>
        <p:nvSpPr>
          <p:cNvPr id="1022" name="Google Shape;1022;g9d68d2050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5933dd52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pt-BR" sz="1600">
                <a:solidFill>
                  <a:srgbClr val="292929"/>
                </a:solidFill>
                <a:highlight>
                  <a:schemeClr val="lt1"/>
                </a:highlight>
                <a:latin typeface="Georgia"/>
                <a:ea typeface="Georgia"/>
                <a:cs typeface="Georgia"/>
                <a:sym typeface="Georgia"/>
              </a:rPr>
              <a:t>O Anaconda é uma iniciativa que tem como objetivo agregar todas as ferramentas para análise de dados em um único software. Resumidamente, é um arquivo que irá instalar em seu computador todas as bibliotecas e recursos necessários para você começar seus projetos de Data Science e Machine Learning, como o Python em si, Jupyter Notebook, a IDE Spyder, além de famosas bibliotecas, como NumPy, Pandas, Scikit-learn, etc. </a:t>
            </a:r>
            <a:endParaRPr sz="1600">
              <a:solidFill>
                <a:srgbClr val="292929"/>
              </a:solidFill>
              <a:highlight>
                <a:schemeClr val="lt1"/>
              </a:highlight>
              <a:latin typeface="Georgia"/>
              <a:ea typeface="Georgia"/>
              <a:cs typeface="Georgia"/>
              <a:sym typeface="Georgia"/>
            </a:endParaRPr>
          </a:p>
        </p:txBody>
      </p:sp>
      <p:sp>
        <p:nvSpPr>
          <p:cNvPr id="483" name="Google Shape;483;g95933dd521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95933dd52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 jupyter notebook oferece, atraves de um ambiente computacional web, uma maneira uma iterativa de programar.</a:t>
            </a:r>
            <a:endParaRPr/>
          </a:p>
          <a:p>
            <a:pPr marL="0" lvl="0" indent="0" algn="l" rtl="0">
              <a:spcBef>
                <a:spcPts val="0"/>
              </a:spcBef>
              <a:spcAft>
                <a:spcPts val="0"/>
              </a:spcAft>
              <a:buNone/>
            </a:pPr>
            <a:r>
              <a:rPr lang="pt-BR"/>
              <a:t>Quando programamos  já conseguimos ver o </a:t>
            </a:r>
            <a:r>
              <a:rPr lang="pt-BR" i="1"/>
              <a:t>output</a:t>
            </a:r>
            <a:r>
              <a:rPr lang="pt-BR"/>
              <a:t> imediato do código. Podemos escrever codigos, markdown para documentar nossas analises e modelos., inserir imagens, visualisar gráficos dos mais diversos tipos. </a:t>
            </a:r>
            <a:endParaRPr/>
          </a:p>
          <a:p>
            <a:pPr marL="0" lvl="0" indent="0" algn="l" rtl="0">
              <a:spcBef>
                <a:spcPts val="0"/>
              </a:spcBef>
              <a:spcAft>
                <a:spcPts val="0"/>
              </a:spcAft>
              <a:buNone/>
            </a:pPr>
            <a:r>
              <a:rPr lang="pt-BR"/>
              <a:t>Ele é estruturado como um caderno mesmo, onde teremos varias celulas (bloco) de codigo.</a:t>
            </a:r>
            <a:endParaRPr/>
          </a:p>
          <a:p>
            <a:pPr marL="0" lvl="0" indent="0" algn="l" rtl="0">
              <a:spcBef>
                <a:spcPts val="0"/>
              </a:spcBef>
              <a:spcAft>
                <a:spcPts val="0"/>
              </a:spcAft>
              <a:buNone/>
            </a:pPr>
            <a:r>
              <a:rPr lang="pt-BR"/>
              <a:t>Dessa forma ele fica muito organizado para aprender e organizar o codigo assim como  didático para ensinar.</a:t>
            </a:r>
            <a:endParaRPr/>
          </a:p>
          <a:p>
            <a:pPr marL="0" lvl="0" indent="0" algn="l" rtl="0">
              <a:spcBef>
                <a:spcPts val="0"/>
              </a:spcBef>
              <a:spcAft>
                <a:spcPts val="0"/>
              </a:spcAft>
              <a:buNone/>
            </a:pPr>
            <a:endParaRPr/>
          </a:p>
          <a:p>
            <a:pPr marL="0" lvl="0" indent="0" algn="l" rtl="0">
              <a:spcBef>
                <a:spcPts val="0"/>
              </a:spcBef>
              <a:spcAft>
                <a:spcPts val="0"/>
              </a:spcAft>
              <a:buNone/>
            </a:pPr>
            <a:r>
              <a:rPr lang="pt-BR"/>
              <a:t>Nessa imagem podemos ver várias funcionalidades do jupyter.</a:t>
            </a:r>
            <a:endParaRPr/>
          </a:p>
          <a:p>
            <a:pPr marL="0" lvl="0" indent="0" algn="l" rtl="0">
              <a:spcBef>
                <a:spcPts val="0"/>
              </a:spcBef>
              <a:spcAft>
                <a:spcPts val="0"/>
              </a:spcAft>
              <a:buNone/>
            </a:pPr>
            <a:endParaRPr/>
          </a:p>
          <a:p>
            <a:pPr marL="0" lvl="0" indent="0" algn="l" rtl="0">
              <a:spcBef>
                <a:spcPts val="0"/>
              </a:spcBef>
              <a:spcAft>
                <a:spcPts val="0"/>
              </a:spcAft>
              <a:buNone/>
            </a:pPr>
            <a:r>
              <a:rPr lang="pt-BR"/>
              <a:t>Uma curiosidade aqui é o porque do nome jupyter...</a:t>
            </a:r>
            <a:endParaRPr/>
          </a:p>
        </p:txBody>
      </p:sp>
      <p:sp>
        <p:nvSpPr>
          <p:cNvPr id="499" name="Google Shape;499;g95933dd521_0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95933dd52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pt-BR"/>
              <a:t>Entao vamos instalar o anaconda e ja excrever nosso primeiro codigo usando o jupyter?</a:t>
            </a:r>
            <a:endParaRPr/>
          </a:p>
          <a:p>
            <a:pPr marL="0" lvl="0" indent="0" algn="l" rtl="0">
              <a:lnSpc>
                <a:spcPct val="100000"/>
              </a:lnSpc>
              <a:spcBef>
                <a:spcPts val="1600"/>
              </a:spcBef>
              <a:spcAft>
                <a:spcPts val="0"/>
              </a:spcAft>
              <a:buNone/>
            </a:pPr>
            <a:r>
              <a:rPr lang="pt-BR">
                <a:solidFill>
                  <a:srgbClr val="292929"/>
                </a:solidFill>
                <a:highlight>
                  <a:schemeClr val="lt1"/>
                </a:highlight>
              </a:rPr>
              <a:t>mostrar o jupyter, criar pasta do curso, dar um print hello word, falar sobre coisas do jupyter - extensão do arquivo</a:t>
            </a:r>
            <a:endParaRPr>
              <a:solidFill>
                <a:srgbClr val="292929"/>
              </a:solidFill>
              <a:highlight>
                <a:schemeClr val="lt1"/>
              </a:highlight>
            </a:endParaRPr>
          </a:p>
          <a:p>
            <a:pPr marL="0" lvl="0" indent="0" algn="l" rtl="0">
              <a:lnSpc>
                <a:spcPct val="100000"/>
              </a:lnSpc>
              <a:spcBef>
                <a:spcPts val="1600"/>
              </a:spcBef>
              <a:spcAft>
                <a:spcPts val="1600"/>
              </a:spcAft>
              <a:buNone/>
            </a:pPr>
            <a:r>
              <a:rPr lang="pt-BR">
                <a:solidFill>
                  <a:srgbClr val="292929"/>
                </a:solidFill>
                <a:highlight>
                  <a:schemeClr val="lt1"/>
                </a:highlight>
              </a:rPr>
              <a:t>cntrl+ c , ctrl+ d, shift+enter </a:t>
            </a:r>
            <a:endParaRPr>
              <a:solidFill>
                <a:srgbClr val="292929"/>
              </a:solidFill>
              <a:highlight>
                <a:schemeClr val="lt1"/>
              </a:highlight>
            </a:endParaRPr>
          </a:p>
        </p:txBody>
      </p:sp>
      <p:sp>
        <p:nvSpPr>
          <p:cNvPr id="513" name="Google Shape;513;g95933dd521_0_1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9e6570f32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400">
                <a:solidFill>
                  <a:schemeClr val="dk1"/>
                </a:solidFill>
              </a:rPr>
              <a:t>Estruturas de dados são coleções de dados…..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pt-BR" sz="1400">
                <a:solidFill>
                  <a:schemeClr val="dk1"/>
                </a:solidFill>
              </a:rPr>
              <a:t>Existem 4 tipos básicos de estruturas de dados em python que veremos nessa aula. A primeira dela são as listas. Elas são caracterizadas no código por estarem entre colchetes e dentro dos colchetes estão os valores da lista separados por vírgula. As listas sao mutaveis e podem conter diferentes tipos de dados. Mutaveis porque podemos mudar o tamanho, alterar os elementos…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pt-BR" sz="1400">
                <a:solidFill>
                  <a:schemeClr val="dk1"/>
                </a:solidFill>
              </a:rPr>
              <a:t>Cada tipo de estrutura é mais interessante em certos contextos e de modo geral aprendemos bem a usá-las com a prática.</a:t>
            </a:r>
            <a:endParaRPr sz="1400">
              <a:solidFill>
                <a:schemeClr val="dk1"/>
              </a:solidFill>
            </a:endParaRPr>
          </a:p>
        </p:txBody>
      </p:sp>
      <p:sp>
        <p:nvSpPr>
          <p:cNvPr id="520" name="Google Shape;520;g9e6570f32e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5933dd52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Nesse módulo vamos falar sobre os fundamentos de pyhton. Vamos aprender sobre os principais tipos de objetos, sobre estruturas de repeticao e decisao e sobre métodos e funcoes. Todo esse conteúdo é básico e necessario para permmitir que criemos qualquer codigo mais a frente. Vamos iniciar entao pelo conceito de variáveis</a:t>
            </a:r>
            <a:endParaRPr/>
          </a:p>
        </p:txBody>
      </p:sp>
      <p:sp>
        <p:nvSpPr>
          <p:cNvPr id="533" name="Google Shape;533;g95933dd521_0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2257692" y="887446"/>
            <a:ext cx="2824200" cy="3309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400"/>
              <a:buNone/>
              <a:defRPr sz="2200" b="1" i="0">
                <a:solidFill>
                  <a:schemeClr val="lt1"/>
                </a:solidFill>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90" name="Google Shape;90;p14"/>
          <p:cNvSpPr txBox="1">
            <a:spLocks noGrp="1"/>
          </p:cNvSpPr>
          <p:nvPr>
            <p:ph type="body" idx="1"/>
          </p:nvPr>
        </p:nvSpPr>
        <p:spPr>
          <a:xfrm>
            <a:off x="457200" y="657226"/>
            <a:ext cx="8229600" cy="780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400"/>
              <a:buNone/>
              <a:defRPr/>
            </a:lvl1pPr>
            <a:lvl2pPr marL="914400" lvl="1" indent="-228600" algn="l" rtl="0">
              <a:spcBef>
                <a:spcPts val="0"/>
              </a:spcBef>
              <a:spcAft>
                <a:spcPts val="0"/>
              </a:spcAft>
              <a:buSzPts val="400"/>
              <a:buNone/>
              <a:defRPr/>
            </a:lvl2pPr>
            <a:lvl3pPr marL="1371600" lvl="2" indent="-228600" algn="l" rtl="0">
              <a:spcBef>
                <a:spcPts val="0"/>
              </a:spcBef>
              <a:spcAft>
                <a:spcPts val="0"/>
              </a:spcAft>
              <a:buSzPts val="400"/>
              <a:buNone/>
              <a:defRPr/>
            </a:lvl3pPr>
            <a:lvl4pPr marL="1828800" lvl="3" indent="-228600" algn="l" rtl="0">
              <a:spcBef>
                <a:spcPts val="0"/>
              </a:spcBef>
              <a:spcAft>
                <a:spcPts val="0"/>
              </a:spcAft>
              <a:buSzPts val="400"/>
              <a:buNone/>
              <a:defRPr/>
            </a:lvl4pPr>
            <a:lvl5pPr marL="2286000" lvl="4" indent="-228600" algn="l" rtl="0">
              <a:spcBef>
                <a:spcPts val="0"/>
              </a:spcBef>
              <a:spcAft>
                <a:spcPts val="0"/>
              </a:spcAft>
              <a:buSzPts val="400"/>
              <a:buNone/>
              <a:defRPr/>
            </a:lvl5pPr>
            <a:lvl6pPr marL="2743200" lvl="5" indent="-228600" algn="l" rtl="0">
              <a:spcBef>
                <a:spcPts val="0"/>
              </a:spcBef>
              <a:spcAft>
                <a:spcPts val="0"/>
              </a:spcAft>
              <a:buSzPts val="400"/>
              <a:buNone/>
              <a:defRPr/>
            </a:lvl6pPr>
            <a:lvl7pPr marL="3200400" lvl="6" indent="-228600" algn="l" rtl="0">
              <a:spcBef>
                <a:spcPts val="0"/>
              </a:spcBef>
              <a:spcAft>
                <a:spcPts val="0"/>
              </a:spcAft>
              <a:buSzPts val="400"/>
              <a:buNone/>
              <a:defRPr/>
            </a:lvl7pPr>
            <a:lvl8pPr marL="3657600" lvl="7" indent="-228600" algn="l" rtl="0">
              <a:spcBef>
                <a:spcPts val="0"/>
              </a:spcBef>
              <a:spcAft>
                <a:spcPts val="0"/>
              </a:spcAft>
              <a:buSzPts val="400"/>
              <a:buNone/>
              <a:defRPr/>
            </a:lvl8pPr>
            <a:lvl9pPr marL="4114800" lvl="8" indent="-228600" algn="l" rtl="0">
              <a:spcBef>
                <a:spcPts val="0"/>
              </a:spcBef>
              <a:spcAft>
                <a:spcPts val="0"/>
              </a:spcAft>
              <a:buSzPts val="400"/>
              <a:buNone/>
              <a:defRPr/>
            </a:lvl9pPr>
          </a:lstStyle>
          <a:p>
            <a:endParaRPr/>
          </a:p>
        </p:txBody>
      </p:sp>
      <p:sp>
        <p:nvSpPr>
          <p:cNvPr id="91" name="Google Shape;91;p14"/>
          <p:cNvSpPr txBox="1">
            <a:spLocks noGrp="1"/>
          </p:cNvSpPr>
          <p:nvPr>
            <p:ph type="ftr" idx="11"/>
          </p:nvPr>
        </p:nvSpPr>
        <p:spPr>
          <a:xfrm>
            <a:off x="3108960" y="2657476"/>
            <a:ext cx="2925900" cy="78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400"/>
              <a:buNone/>
              <a:defRPr>
                <a:solidFill>
                  <a:srgbClr val="888888"/>
                </a:solidFill>
              </a:defRPr>
            </a:lvl1pPr>
            <a:lvl2pPr lvl="1" algn="l" rtl="0">
              <a:spcBef>
                <a:spcPts val="0"/>
              </a:spcBef>
              <a:spcAft>
                <a:spcPts val="0"/>
              </a:spcAft>
              <a:buSzPts val="400"/>
              <a:buNone/>
              <a:defRPr/>
            </a:lvl2pPr>
            <a:lvl3pPr lvl="2" algn="l" rtl="0">
              <a:spcBef>
                <a:spcPts val="0"/>
              </a:spcBef>
              <a:spcAft>
                <a:spcPts val="0"/>
              </a:spcAft>
              <a:buSzPts val="400"/>
              <a:buNone/>
              <a:defRPr/>
            </a:lvl3pPr>
            <a:lvl4pPr lvl="3" algn="l" rtl="0">
              <a:spcBef>
                <a:spcPts val="0"/>
              </a:spcBef>
              <a:spcAft>
                <a:spcPts val="0"/>
              </a:spcAft>
              <a:buSzPts val="400"/>
              <a:buNone/>
              <a:defRPr/>
            </a:lvl4pPr>
            <a:lvl5pPr lvl="4" algn="l" rtl="0">
              <a:spcBef>
                <a:spcPts val="0"/>
              </a:spcBef>
              <a:spcAft>
                <a:spcPts val="0"/>
              </a:spcAft>
              <a:buSzPts val="400"/>
              <a:buNone/>
              <a:defRPr/>
            </a:lvl5pPr>
            <a:lvl6pPr lvl="5" algn="l" rtl="0">
              <a:spcBef>
                <a:spcPts val="0"/>
              </a:spcBef>
              <a:spcAft>
                <a:spcPts val="0"/>
              </a:spcAft>
              <a:buSzPts val="400"/>
              <a:buNone/>
              <a:defRPr/>
            </a:lvl6pPr>
            <a:lvl7pPr lvl="6" algn="l" rtl="0">
              <a:spcBef>
                <a:spcPts val="0"/>
              </a:spcBef>
              <a:spcAft>
                <a:spcPts val="0"/>
              </a:spcAft>
              <a:buSzPts val="400"/>
              <a:buNone/>
              <a:defRPr/>
            </a:lvl7pPr>
            <a:lvl8pPr lvl="7" algn="l" rtl="0">
              <a:spcBef>
                <a:spcPts val="0"/>
              </a:spcBef>
              <a:spcAft>
                <a:spcPts val="0"/>
              </a:spcAft>
              <a:buSzPts val="400"/>
              <a:buNone/>
              <a:defRPr/>
            </a:lvl8pPr>
            <a:lvl9pPr lvl="8" algn="l" rtl="0">
              <a:spcBef>
                <a:spcPts val="0"/>
              </a:spcBef>
              <a:spcAft>
                <a:spcPts val="0"/>
              </a:spcAft>
              <a:buSzPts val="400"/>
              <a:buNone/>
              <a:defRPr/>
            </a:lvl9pPr>
          </a:lstStyle>
          <a:p>
            <a:endParaRPr/>
          </a:p>
        </p:txBody>
      </p:sp>
      <p:sp>
        <p:nvSpPr>
          <p:cNvPr id="92" name="Google Shape;92;p14"/>
          <p:cNvSpPr txBox="1">
            <a:spLocks noGrp="1"/>
          </p:cNvSpPr>
          <p:nvPr>
            <p:ph type="dt" idx="10"/>
          </p:nvPr>
        </p:nvSpPr>
        <p:spPr>
          <a:xfrm>
            <a:off x="457200" y="2657476"/>
            <a:ext cx="2103000" cy="780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400"/>
              <a:buNone/>
              <a:defRPr>
                <a:solidFill>
                  <a:srgbClr val="888888"/>
                </a:solidFill>
              </a:defRPr>
            </a:lvl1pPr>
            <a:lvl2pPr lvl="1" algn="l" rtl="0">
              <a:spcBef>
                <a:spcPts val="0"/>
              </a:spcBef>
              <a:spcAft>
                <a:spcPts val="0"/>
              </a:spcAft>
              <a:buSzPts val="400"/>
              <a:buNone/>
              <a:defRPr/>
            </a:lvl2pPr>
            <a:lvl3pPr lvl="2" algn="l" rtl="0">
              <a:spcBef>
                <a:spcPts val="0"/>
              </a:spcBef>
              <a:spcAft>
                <a:spcPts val="0"/>
              </a:spcAft>
              <a:buSzPts val="400"/>
              <a:buNone/>
              <a:defRPr/>
            </a:lvl3pPr>
            <a:lvl4pPr lvl="3" algn="l" rtl="0">
              <a:spcBef>
                <a:spcPts val="0"/>
              </a:spcBef>
              <a:spcAft>
                <a:spcPts val="0"/>
              </a:spcAft>
              <a:buSzPts val="400"/>
              <a:buNone/>
              <a:defRPr/>
            </a:lvl4pPr>
            <a:lvl5pPr lvl="4" algn="l" rtl="0">
              <a:spcBef>
                <a:spcPts val="0"/>
              </a:spcBef>
              <a:spcAft>
                <a:spcPts val="0"/>
              </a:spcAft>
              <a:buSzPts val="400"/>
              <a:buNone/>
              <a:defRPr/>
            </a:lvl5pPr>
            <a:lvl6pPr lvl="5" algn="l" rtl="0">
              <a:spcBef>
                <a:spcPts val="0"/>
              </a:spcBef>
              <a:spcAft>
                <a:spcPts val="0"/>
              </a:spcAft>
              <a:buSzPts val="400"/>
              <a:buNone/>
              <a:defRPr/>
            </a:lvl6pPr>
            <a:lvl7pPr lvl="6" algn="l" rtl="0">
              <a:spcBef>
                <a:spcPts val="0"/>
              </a:spcBef>
              <a:spcAft>
                <a:spcPts val="0"/>
              </a:spcAft>
              <a:buSzPts val="400"/>
              <a:buNone/>
              <a:defRPr/>
            </a:lvl7pPr>
            <a:lvl8pPr lvl="7" algn="l" rtl="0">
              <a:spcBef>
                <a:spcPts val="0"/>
              </a:spcBef>
              <a:spcAft>
                <a:spcPts val="0"/>
              </a:spcAft>
              <a:buSzPts val="400"/>
              <a:buNone/>
              <a:defRPr/>
            </a:lvl8pPr>
            <a:lvl9pPr lvl="8" algn="l" rtl="0">
              <a:spcBef>
                <a:spcPts val="0"/>
              </a:spcBef>
              <a:spcAft>
                <a:spcPts val="0"/>
              </a:spcAft>
              <a:buSzPts val="400"/>
              <a:buNone/>
              <a:defRPr/>
            </a:lvl9pPr>
          </a:lstStyle>
          <a:p>
            <a:endParaRPr/>
          </a:p>
        </p:txBody>
      </p:sp>
      <p:sp>
        <p:nvSpPr>
          <p:cNvPr id="93" name="Google Shape;93;p14"/>
          <p:cNvSpPr txBox="1">
            <a:spLocks noGrp="1"/>
          </p:cNvSpPr>
          <p:nvPr>
            <p:ph type="sldNum" idx="12"/>
          </p:nvPr>
        </p:nvSpPr>
        <p:spPr>
          <a:xfrm>
            <a:off x="6583681" y="2657476"/>
            <a:ext cx="2103000" cy="780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pt-BR"/>
              <a:t>‹#›</a:t>
            </a:fld>
            <a:endParaRPr sz="500" b="0" i="0" u="none" strike="noStrike" cap="none">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4"/>
        <p:cNvGrpSpPr/>
        <p:nvPr/>
      </p:nvGrpSpPr>
      <p:grpSpPr>
        <a:xfrm>
          <a:off x="0" y="0"/>
          <a:ext cx="0" cy="0"/>
          <a:chOff x="0" y="0"/>
          <a:chExt cx="0" cy="0"/>
        </a:xfrm>
      </p:grpSpPr>
      <p:sp>
        <p:nvSpPr>
          <p:cNvPr id="95" name="Google Shape;95;p15"/>
          <p:cNvSpPr txBox="1">
            <a:spLocks noGrp="1"/>
          </p:cNvSpPr>
          <p:nvPr>
            <p:ph type="ftr" idx="11"/>
          </p:nvPr>
        </p:nvSpPr>
        <p:spPr>
          <a:xfrm>
            <a:off x="3108960" y="2657476"/>
            <a:ext cx="2925900" cy="78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400"/>
              <a:buNone/>
              <a:defRPr>
                <a:solidFill>
                  <a:srgbClr val="888888"/>
                </a:solidFill>
              </a:defRPr>
            </a:lvl1pPr>
            <a:lvl2pPr lvl="1" algn="l" rtl="0">
              <a:spcBef>
                <a:spcPts val="0"/>
              </a:spcBef>
              <a:spcAft>
                <a:spcPts val="0"/>
              </a:spcAft>
              <a:buSzPts val="400"/>
              <a:buNone/>
              <a:defRPr/>
            </a:lvl2pPr>
            <a:lvl3pPr lvl="2" algn="l" rtl="0">
              <a:spcBef>
                <a:spcPts val="0"/>
              </a:spcBef>
              <a:spcAft>
                <a:spcPts val="0"/>
              </a:spcAft>
              <a:buSzPts val="400"/>
              <a:buNone/>
              <a:defRPr/>
            </a:lvl3pPr>
            <a:lvl4pPr lvl="3" algn="l" rtl="0">
              <a:spcBef>
                <a:spcPts val="0"/>
              </a:spcBef>
              <a:spcAft>
                <a:spcPts val="0"/>
              </a:spcAft>
              <a:buSzPts val="400"/>
              <a:buNone/>
              <a:defRPr/>
            </a:lvl4pPr>
            <a:lvl5pPr lvl="4" algn="l" rtl="0">
              <a:spcBef>
                <a:spcPts val="0"/>
              </a:spcBef>
              <a:spcAft>
                <a:spcPts val="0"/>
              </a:spcAft>
              <a:buSzPts val="400"/>
              <a:buNone/>
              <a:defRPr/>
            </a:lvl5pPr>
            <a:lvl6pPr lvl="5" algn="l" rtl="0">
              <a:spcBef>
                <a:spcPts val="0"/>
              </a:spcBef>
              <a:spcAft>
                <a:spcPts val="0"/>
              </a:spcAft>
              <a:buSzPts val="400"/>
              <a:buNone/>
              <a:defRPr/>
            </a:lvl6pPr>
            <a:lvl7pPr lvl="6" algn="l" rtl="0">
              <a:spcBef>
                <a:spcPts val="0"/>
              </a:spcBef>
              <a:spcAft>
                <a:spcPts val="0"/>
              </a:spcAft>
              <a:buSzPts val="400"/>
              <a:buNone/>
              <a:defRPr/>
            </a:lvl7pPr>
            <a:lvl8pPr lvl="7" algn="l" rtl="0">
              <a:spcBef>
                <a:spcPts val="0"/>
              </a:spcBef>
              <a:spcAft>
                <a:spcPts val="0"/>
              </a:spcAft>
              <a:buSzPts val="400"/>
              <a:buNone/>
              <a:defRPr/>
            </a:lvl8pPr>
            <a:lvl9pPr lvl="8" algn="l" rtl="0">
              <a:spcBef>
                <a:spcPts val="0"/>
              </a:spcBef>
              <a:spcAft>
                <a:spcPts val="0"/>
              </a:spcAft>
              <a:buSzPts val="400"/>
              <a:buNone/>
              <a:defRPr/>
            </a:lvl9pPr>
          </a:lstStyle>
          <a:p>
            <a:endParaRPr/>
          </a:p>
        </p:txBody>
      </p:sp>
      <p:sp>
        <p:nvSpPr>
          <p:cNvPr id="96" name="Google Shape;96;p15"/>
          <p:cNvSpPr txBox="1">
            <a:spLocks noGrp="1"/>
          </p:cNvSpPr>
          <p:nvPr>
            <p:ph type="dt" idx="10"/>
          </p:nvPr>
        </p:nvSpPr>
        <p:spPr>
          <a:xfrm>
            <a:off x="457200" y="2657476"/>
            <a:ext cx="2103000" cy="780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400"/>
              <a:buNone/>
              <a:defRPr>
                <a:solidFill>
                  <a:srgbClr val="888888"/>
                </a:solidFill>
              </a:defRPr>
            </a:lvl1pPr>
            <a:lvl2pPr lvl="1" algn="l" rtl="0">
              <a:spcBef>
                <a:spcPts val="0"/>
              </a:spcBef>
              <a:spcAft>
                <a:spcPts val="0"/>
              </a:spcAft>
              <a:buSzPts val="400"/>
              <a:buNone/>
              <a:defRPr/>
            </a:lvl2pPr>
            <a:lvl3pPr lvl="2" algn="l" rtl="0">
              <a:spcBef>
                <a:spcPts val="0"/>
              </a:spcBef>
              <a:spcAft>
                <a:spcPts val="0"/>
              </a:spcAft>
              <a:buSzPts val="400"/>
              <a:buNone/>
              <a:defRPr/>
            </a:lvl3pPr>
            <a:lvl4pPr lvl="3" algn="l" rtl="0">
              <a:spcBef>
                <a:spcPts val="0"/>
              </a:spcBef>
              <a:spcAft>
                <a:spcPts val="0"/>
              </a:spcAft>
              <a:buSzPts val="400"/>
              <a:buNone/>
              <a:defRPr/>
            </a:lvl4pPr>
            <a:lvl5pPr lvl="4" algn="l" rtl="0">
              <a:spcBef>
                <a:spcPts val="0"/>
              </a:spcBef>
              <a:spcAft>
                <a:spcPts val="0"/>
              </a:spcAft>
              <a:buSzPts val="400"/>
              <a:buNone/>
              <a:defRPr/>
            </a:lvl5pPr>
            <a:lvl6pPr lvl="5" algn="l" rtl="0">
              <a:spcBef>
                <a:spcPts val="0"/>
              </a:spcBef>
              <a:spcAft>
                <a:spcPts val="0"/>
              </a:spcAft>
              <a:buSzPts val="400"/>
              <a:buNone/>
              <a:defRPr/>
            </a:lvl6pPr>
            <a:lvl7pPr lvl="6" algn="l" rtl="0">
              <a:spcBef>
                <a:spcPts val="0"/>
              </a:spcBef>
              <a:spcAft>
                <a:spcPts val="0"/>
              </a:spcAft>
              <a:buSzPts val="400"/>
              <a:buNone/>
              <a:defRPr/>
            </a:lvl7pPr>
            <a:lvl8pPr lvl="7" algn="l" rtl="0">
              <a:spcBef>
                <a:spcPts val="0"/>
              </a:spcBef>
              <a:spcAft>
                <a:spcPts val="0"/>
              </a:spcAft>
              <a:buSzPts val="400"/>
              <a:buNone/>
              <a:defRPr/>
            </a:lvl8pPr>
            <a:lvl9pPr lvl="8" algn="l" rtl="0">
              <a:spcBef>
                <a:spcPts val="0"/>
              </a:spcBef>
              <a:spcAft>
                <a:spcPts val="0"/>
              </a:spcAft>
              <a:buSzPts val="400"/>
              <a:buNone/>
              <a:defRPr/>
            </a:lvl9pPr>
          </a:lstStyle>
          <a:p>
            <a:endParaRPr/>
          </a:p>
        </p:txBody>
      </p:sp>
      <p:sp>
        <p:nvSpPr>
          <p:cNvPr id="97" name="Google Shape;97;p15"/>
          <p:cNvSpPr txBox="1">
            <a:spLocks noGrp="1"/>
          </p:cNvSpPr>
          <p:nvPr>
            <p:ph type="sldNum" idx="12"/>
          </p:nvPr>
        </p:nvSpPr>
        <p:spPr>
          <a:xfrm>
            <a:off x="6583681" y="2657476"/>
            <a:ext cx="2103000" cy="780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pt-BR"/>
              <a:t>‹#›</a:t>
            </a:fld>
            <a:endParaRPr sz="5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2257692" y="887446"/>
            <a:ext cx="2824200" cy="3309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400"/>
              <a:buNone/>
              <a:defRPr sz="2200" b="1" i="0">
                <a:solidFill>
                  <a:schemeClr val="lt1"/>
                </a:solidFill>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00" name="Google Shape;100;p16"/>
          <p:cNvSpPr txBox="1">
            <a:spLocks noGrp="1"/>
          </p:cNvSpPr>
          <p:nvPr>
            <p:ph type="ftr" idx="11"/>
          </p:nvPr>
        </p:nvSpPr>
        <p:spPr>
          <a:xfrm>
            <a:off x="3108960" y="2657476"/>
            <a:ext cx="2925900" cy="78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400"/>
              <a:buNone/>
              <a:defRPr>
                <a:solidFill>
                  <a:srgbClr val="888888"/>
                </a:solidFill>
              </a:defRPr>
            </a:lvl1pPr>
            <a:lvl2pPr lvl="1" algn="l" rtl="0">
              <a:spcBef>
                <a:spcPts val="0"/>
              </a:spcBef>
              <a:spcAft>
                <a:spcPts val="0"/>
              </a:spcAft>
              <a:buSzPts val="400"/>
              <a:buNone/>
              <a:defRPr/>
            </a:lvl2pPr>
            <a:lvl3pPr lvl="2" algn="l" rtl="0">
              <a:spcBef>
                <a:spcPts val="0"/>
              </a:spcBef>
              <a:spcAft>
                <a:spcPts val="0"/>
              </a:spcAft>
              <a:buSzPts val="400"/>
              <a:buNone/>
              <a:defRPr/>
            </a:lvl3pPr>
            <a:lvl4pPr lvl="3" algn="l" rtl="0">
              <a:spcBef>
                <a:spcPts val="0"/>
              </a:spcBef>
              <a:spcAft>
                <a:spcPts val="0"/>
              </a:spcAft>
              <a:buSzPts val="400"/>
              <a:buNone/>
              <a:defRPr/>
            </a:lvl4pPr>
            <a:lvl5pPr lvl="4" algn="l" rtl="0">
              <a:spcBef>
                <a:spcPts val="0"/>
              </a:spcBef>
              <a:spcAft>
                <a:spcPts val="0"/>
              </a:spcAft>
              <a:buSzPts val="400"/>
              <a:buNone/>
              <a:defRPr/>
            </a:lvl5pPr>
            <a:lvl6pPr lvl="5" algn="l" rtl="0">
              <a:spcBef>
                <a:spcPts val="0"/>
              </a:spcBef>
              <a:spcAft>
                <a:spcPts val="0"/>
              </a:spcAft>
              <a:buSzPts val="400"/>
              <a:buNone/>
              <a:defRPr/>
            </a:lvl6pPr>
            <a:lvl7pPr lvl="6" algn="l" rtl="0">
              <a:spcBef>
                <a:spcPts val="0"/>
              </a:spcBef>
              <a:spcAft>
                <a:spcPts val="0"/>
              </a:spcAft>
              <a:buSzPts val="400"/>
              <a:buNone/>
              <a:defRPr/>
            </a:lvl7pPr>
            <a:lvl8pPr lvl="7" algn="l" rtl="0">
              <a:spcBef>
                <a:spcPts val="0"/>
              </a:spcBef>
              <a:spcAft>
                <a:spcPts val="0"/>
              </a:spcAft>
              <a:buSzPts val="400"/>
              <a:buNone/>
              <a:defRPr/>
            </a:lvl8pPr>
            <a:lvl9pPr lvl="8" algn="l" rtl="0">
              <a:spcBef>
                <a:spcPts val="0"/>
              </a:spcBef>
              <a:spcAft>
                <a:spcPts val="0"/>
              </a:spcAft>
              <a:buSzPts val="400"/>
              <a:buNone/>
              <a:defRPr/>
            </a:lvl9pPr>
          </a:lstStyle>
          <a:p>
            <a:endParaRPr/>
          </a:p>
        </p:txBody>
      </p:sp>
      <p:sp>
        <p:nvSpPr>
          <p:cNvPr id="101" name="Google Shape;101;p16"/>
          <p:cNvSpPr txBox="1">
            <a:spLocks noGrp="1"/>
          </p:cNvSpPr>
          <p:nvPr>
            <p:ph type="dt" idx="10"/>
          </p:nvPr>
        </p:nvSpPr>
        <p:spPr>
          <a:xfrm>
            <a:off x="457200" y="2657476"/>
            <a:ext cx="2103000" cy="780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400"/>
              <a:buNone/>
              <a:defRPr>
                <a:solidFill>
                  <a:srgbClr val="888888"/>
                </a:solidFill>
              </a:defRPr>
            </a:lvl1pPr>
            <a:lvl2pPr lvl="1" algn="l" rtl="0">
              <a:spcBef>
                <a:spcPts val="0"/>
              </a:spcBef>
              <a:spcAft>
                <a:spcPts val="0"/>
              </a:spcAft>
              <a:buSzPts val="400"/>
              <a:buNone/>
              <a:defRPr/>
            </a:lvl2pPr>
            <a:lvl3pPr lvl="2" algn="l" rtl="0">
              <a:spcBef>
                <a:spcPts val="0"/>
              </a:spcBef>
              <a:spcAft>
                <a:spcPts val="0"/>
              </a:spcAft>
              <a:buSzPts val="400"/>
              <a:buNone/>
              <a:defRPr/>
            </a:lvl3pPr>
            <a:lvl4pPr lvl="3" algn="l" rtl="0">
              <a:spcBef>
                <a:spcPts val="0"/>
              </a:spcBef>
              <a:spcAft>
                <a:spcPts val="0"/>
              </a:spcAft>
              <a:buSzPts val="400"/>
              <a:buNone/>
              <a:defRPr/>
            </a:lvl4pPr>
            <a:lvl5pPr lvl="4" algn="l" rtl="0">
              <a:spcBef>
                <a:spcPts val="0"/>
              </a:spcBef>
              <a:spcAft>
                <a:spcPts val="0"/>
              </a:spcAft>
              <a:buSzPts val="400"/>
              <a:buNone/>
              <a:defRPr/>
            </a:lvl5pPr>
            <a:lvl6pPr lvl="5" algn="l" rtl="0">
              <a:spcBef>
                <a:spcPts val="0"/>
              </a:spcBef>
              <a:spcAft>
                <a:spcPts val="0"/>
              </a:spcAft>
              <a:buSzPts val="400"/>
              <a:buNone/>
              <a:defRPr/>
            </a:lvl6pPr>
            <a:lvl7pPr lvl="6" algn="l" rtl="0">
              <a:spcBef>
                <a:spcPts val="0"/>
              </a:spcBef>
              <a:spcAft>
                <a:spcPts val="0"/>
              </a:spcAft>
              <a:buSzPts val="400"/>
              <a:buNone/>
              <a:defRPr/>
            </a:lvl7pPr>
            <a:lvl8pPr lvl="7" algn="l" rtl="0">
              <a:spcBef>
                <a:spcPts val="0"/>
              </a:spcBef>
              <a:spcAft>
                <a:spcPts val="0"/>
              </a:spcAft>
              <a:buSzPts val="400"/>
              <a:buNone/>
              <a:defRPr/>
            </a:lvl8pPr>
            <a:lvl9pPr lvl="8" algn="l" rtl="0">
              <a:spcBef>
                <a:spcPts val="0"/>
              </a:spcBef>
              <a:spcAft>
                <a:spcPts val="0"/>
              </a:spcAft>
              <a:buSzPts val="400"/>
              <a:buNone/>
              <a:defRPr/>
            </a:lvl9pPr>
          </a:lstStyle>
          <a:p>
            <a:endParaRPr/>
          </a:p>
        </p:txBody>
      </p:sp>
      <p:sp>
        <p:nvSpPr>
          <p:cNvPr id="102" name="Google Shape;102;p16"/>
          <p:cNvSpPr txBox="1">
            <a:spLocks noGrp="1"/>
          </p:cNvSpPr>
          <p:nvPr>
            <p:ph type="sldNum" idx="12"/>
          </p:nvPr>
        </p:nvSpPr>
        <p:spPr>
          <a:xfrm>
            <a:off x="6583681" y="2657476"/>
            <a:ext cx="2103000" cy="780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pt-BR"/>
              <a:t>‹#›</a:t>
            </a:fld>
            <a:endParaRPr sz="500">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3"/>
        <p:cNvGrpSpPr/>
        <p:nvPr/>
      </p:nvGrpSpPr>
      <p:grpSpPr>
        <a:xfrm>
          <a:off x="0" y="0"/>
          <a:ext cx="0" cy="0"/>
          <a:chOff x="0" y="0"/>
          <a:chExt cx="0" cy="0"/>
        </a:xfrm>
      </p:grpSpPr>
      <p:sp>
        <p:nvSpPr>
          <p:cNvPr id="104" name="Google Shape;104;p17"/>
          <p:cNvSpPr txBox="1">
            <a:spLocks noGrp="1"/>
          </p:cNvSpPr>
          <p:nvPr>
            <p:ph type="ctrTitle"/>
          </p:nvPr>
        </p:nvSpPr>
        <p:spPr>
          <a:xfrm>
            <a:off x="441201" y="271916"/>
            <a:ext cx="5327700" cy="30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400"/>
              <a:buNone/>
              <a:defRPr sz="2000" b="0" i="0">
                <a:solidFill>
                  <a:schemeClr val="dk1"/>
                </a:solidFill>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05" name="Google Shape;105;p17"/>
          <p:cNvSpPr txBox="1">
            <a:spLocks noGrp="1"/>
          </p:cNvSpPr>
          <p:nvPr>
            <p:ph type="subTitle" idx="1"/>
          </p:nvPr>
        </p:nvSpPr>
        <p:spPr>
          <a:xfrm>
            <a:off x="1264572" y="1923940"/>
            <a:ext cx="6614700" cy="4770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400"/>
              <a:buNone/>
              <a:defRPr sz="3100" b="1" i="0">
                <a:solidFill>
                  <a:srgbClr val="0017D8"/>
                </a:solidFill>
                <a:latin typeface="Arial"/>
                <a:ea typeface="Arial"/>
                <a:cs typeface="Arial"/>
                <a:sym typeface="Arial"/>
              </a:defRPr>
            </a:lvl1pPr>
            <a:lvl2pPr lvl="1" algn="l" rtl="0">
              <a:spcBef>
                <a:spcPts val="0"/>
              </a:spcBef>
              <a:spcAft>
                <a:spcPts val="0"/>
              </a:spcAft>
              <a:buSzPts val="400"/>
              <a:buNone/>
              <a:defRPr/>
            </a:lvl2pPr>
            <a:lvl3pPr lvl="2" algn="l" rtl="0">
              <a:spcBef>
                <a:spcPts val="0"/>
              </a:spcBef>
              <a:spcAft>
                <a:spcPts val="0"/>
              </a:spcAft>
              <a:buSzPts val="400"/>
              <a:buNone/>
              <a:defRPr/>
            </a:lvl3pPr>
            <a:lvl4pPr lvl="3" algn="l" rtl="0">
              <a:spcBef>
                <a:spcPts val="0"/>
              </a:spcBef>
              <a:spcAft>
                <a:spcPts val="0"/>
              </a:spcAft>
              <a:buSzPts val="400"/>
              <a:buNone/>
              <a:defRPr/>
            </a:lvl4pPr>
            <a:lvl5pPr lvl="4" algn="l" rtl="0">
              <a:spcBef>
                <a:spcPts val="0"/>
              </a:spcBef>
              <a:spcAft>
                <a:spcPts val="0"/>
              </a:spcAft>
              <a:buSzPts val="400"/>
              <a:buNone/>
              <a:defRPr/>
            </a:lvl5pPr>
            <a:lvl6pPr lvl="5" algn="l" rtl="0">
              <a:spcBef>
                <a:spcPts val="0"/>
              </a:spcBef>
              <a:spcAft>
                <a:spcPts val="0"/>
              </a:spcAft>
              <a:buSzPts val="400"/>
              <a:buNone/>
              <a:defRPr/>
            </a:lvl6pPr>
            <a:lvl7pPr lvl="6" algn="l" rtl="0">
              <a:spcBef>
                <a:spcPts val="0"/>
              </a:spcBef>
              <a:spcAft>
                <a:spcPts val="0"/>
              </a:spcAft>
              <a:buSzPts val="400"/>
              <a:buNone/>
              <a:defRPr/>
            </a:lvl7pPr>
            <a:lvl8pPr lvl="7" algn="l" rtl="0">
              <a:spcBef>
                <a:spcPts val="0"/>
              </a:spcBef>
              <a:spcAft>
                <a:spcPts val="0"/>
              </a:spcAft>
              <a:buSzPts val="400"/>
              <a:buNone/>
              <a:defRPr/>
            </a:lvl8pPr>
            <a:lvl9pPr lvl="8" algn="l" rtl="0">
              <a:spcBef>
                <a:spcPts val="0"/>
              </a:spcBef>
              <a:spcAft>
                <a:spcPts val="0"/>
              </a:spcAft>
              <a:buSzPts val="400"/>
              <a:buNone/>
              <a:defRPr/>
            </a:lvl9pPr>
          </a:lstStyle>
          <a:p>
            <a:endParaRPr/>
          </a:p>
        </p:txBody>
      </p:sp>
      <p:sp>
        <p:nvSpPr>
          <p:cNvPr id="106" name="Google Shape;106;p17"/>
          <p:cNvSpPr txBox="1">
            <a:spLocks noGrp="1"/>
          </p:cNvSpPr>
          <p:nvPr>
            <p:ph type="ftr" idx="11"/>
          </p:nvPr>
        </p:nvSpPr>
        <p:spPr>
          <a:xfrm>
            <a:off x="3108960" y="2657476"/>
            <a:ext cx="2925900" cy="78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400"/>
              <a:buNone/>
              <a:defRPr>
                <a:solidFill>
                  <a:srgbClr val="888888"/>
                </a:solidFill>
              </a:defRPr>
            </a:lvl1pPr>
            <a:lvl2pPr lvl="1" algn="l" rtl="0">
              <a:spcBef>
                <a:spcPts val="0"/>
              </a:spcBef>
              <a:spcAft>
                <a:spcPts val="0"/>
              </a:spcAft>
              <a:buSzPts val="400"/>
              <a:buNone/>
              <a:defRPr/>
            </a:lvl2pPr>
            <a:lvl3pPr lvl="2" algn="l" rtl="0">
              <a:spcBef>
                <a:spcPts val="0"/>
              </a:spcBef>
              <a:spcAft>
                <a:spcPts val="0"/>
              </a:spcAft>
              <a:buSzPts val="400"/>
              <a:buNone/>
              <a:defRPr/>
            </a:lvl3pPr>
            <a:lvl4pPr lvl="3" algn="l" rtl="0">
              <a:spcBef>
                <a:spcPts val="0"/>
              </a:spcBef>
              <a:spcAft>
                <a:spcPts val="0"/>
              </a:spcAft>
              <a:buSzPts val="400"/>
              <a:buNone/>
              <a:defRPr/>
            </a:lvl4pPr>
            <a:lvl5pPr lvl="4" algn="l" rtl="0">
              <a:spcBef>
                <a:spcPts val="0"/>
              </a:spcBef>
              <a:spcAft>
                <a:spcPts val="0"/>
              </a:spcAft>
              <a:buSzPts val="400"/>
              <a:buNone/>
              <a:defRPr/>
            </a:lvl5pPr>
            <a:lvl6pPr lvl="5" algn="l" rtl="0">
              <a:spcBef>
                <a:spcPts val="0"/>
              </a:spcBef>
              <a:spcAft>
                <a:spcPts val="0"/>
              </a:spcAft>
              <a:buSzPts val="400"/>
              <a:buNone/>
              <a:defRPr/>
            </a:lvl6pPr>
            <a:lvl7pPr lvl="6" algn="l" rtl="0">
              <a:spcBef>
                <a:spcPts val="0"/>
              </a:spcBef>
              <a:spcAft>
                <a:spcPts val="0"/>
              </a:spcAft>
              <a:buSzPts val="400"/>
              <a:buNone/>
              <a:defRPr/>
            </a:lvl7pPr>
            <a:lvl8pPr lvl="7" algn="l" rtl="0">
              <a:spcBef>
                <a:spcPts val="0"/>
              </a:spcBef>
              <a:spcAft>
                <a:spcPts val="0"/>
              </a:spcAft>
              <a:buSzPts val="400"/>
              <a:buNone/>
              <a:defRPr/>
            </a:lvl8pPr>
            <a:lvl9pPr lvl="8" algn="l" rtl="0">
              <a:spcBef>
                <a:spcPts val="0"/>
              </a:spcBef>
              <a:spcAft>
                <a:spcPts val="0"/>
              </a:spcAft>
              <a:buSzPts val="400"/>
              <a:buNone/>
              <a:defRPr/>
            </a:lvl9pPr>
          </a:lstStyle>
          <a:p>
            <a:endParaRPr/>
          </a:p>
        </p:txBody>
      </p:sp>
      <p:sp>
        <p:nvSpPr>
          <p:cNvPr id="107" name="Google Shape;107;p17"/>
          <p:cNvSpPr txBox="1">
            <a:spLocks noGrp="1"/>
          </p:cNvSpPr>
          <p:nvPr>
            <p:ph type="dt" idx="10"/>
          </p:nvPr>
        </p:nvSpPr>
        <p:spPr>
          <a:xfrm>
            <a:off x="457200" y="2657476"/>
            <a:ext cx="2103000" cy="780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400"/>
              <a:buNone/>
              <a:defRPr>
                <a:solidFill>
                  <a:srgbClr val="888888"/>
                </a:solidFill>
              </a:defRPr>
            </a:lvl1pPr>
            <a:lvl2pPr lvl="1" algn="l" rtl="0">
              <a:spcBef>
                <a:spcPts val="0"/>
              </a:spcBef>
              <a:spcAft>
                <a:spcPts val="0"/>
              </a:spcAft>
              <a:buSzPts val="400"/>
              <a:buNone/>
              <a:defRPr/>
            </a:lvl2pPr>
            <a:lvl3pPr lvl="2" algn="l" rtl="0">
              <a:spcBef>
                <a:spcPts val="0"/>
              </a:spcBef>
              <a:spcAft>
                <a:spcPts val="0"/>
              </a:spcAft>
              <a:buSzPts val="400"/>
              <a:buNone/>
              <a:defRPr/>
            </a:lvl3pPr>
            <a:lvl4pPr lvl="3" algn="l" rtl="0">
              <a:spcBef>
                <a:spcPts val="0"/>
              </a:spcBef>
              <a:spcAft>
                <a:spcPts val="0"/>
              </a:spcAft>
              <a:buSzPts val="400"/>
              <a:buNone/>
              <a:defRPr/>
            </a:lvl4pPr>
            <a:lvl5pPr lvl="4" algn="l" rtl="0">
              <a:spcBef>
                <a:spcPts val="0"/>
              </a:spcBef>
              <a:spcAft>
                <a:spcPts val="0"/>
              </a:spcAft>
              <a:buSzPts val="400"/>
              <a:buNone/>
              <a:defRPr/>
            </a:lvl5pPr>
            <a:lvl6pPr lvl="5" algn="l" rtl="0">
              <a:spcBef>
                <a:spcPts val="0"/>
              </a:spcBef>
              <a:spcAft>
                <a:spcPts val="0"/>
              </a:spcAft>
              <a:buSzPts val="400"/>
              <a:buNone/>
              <a:defRPr/>
            </a:lvl6pPr>
            <a:lvl7pPr lvl="6" algn="l" rtl="0">
              <a:spcBef>
                <a:spcPts val="0"/>
              </a:spcBef>
              <a:spcAft>
                <a:spcPts val="0"/>
              </a:spcAft>
              <a:buSzPts val="400"/>
              <a:buNone/>
              <a:defRPr/>
            </a:lvl7pPr>
            <a:lvl8pPr lvl="7" algn="l" rtl="0">
              <a:spcBef>
                <a:spcPts val="0"/>
              </a:spcBef>
              <a:spcAft>
                <a:spcPts val="0"/>
              </a:spcAft>
              <a:buSzPts val="400"/>
              <a:buNone/>
              <a:defRPr/>
            </a:lvl8pPr>
            <a:lvl9pPr lvl="8" algn="l" rtl="0">
              <a:spcBef>
                <a:spcPts val="0"/>
              </a:spcBef>
              <a:spcAft>
                <a:spcPts val="0"/>
              </a:spcAft>
              <a:buSzPts val="400"/>
              <a:buNone/>
              <a:defRPr/>
            </a:lvl9pPr>
          </a:lstStyle>
          <a:p>
            <a:endParaRPr/>
          </a:p>
        </p:txBody>
      </p:sp>
      <p:sp>
        <p:nvSpPr>
          <p:cNvPr id="108" name="Google Shape;108;p17"/>
          <p:cNvSpPr txBox="1">
            <a:spLocks noGrp="1"/>
          </p:cNvSpPr>
          <p:nvPr>
            <p:ph type="sldNum" idx="12"/>
          </p:nvPr>
        </p:nvSpPr>
        <p:spPr>
          <a:xfrm>
            <a:off x="6583681" y="2657476"/>
            <a:ext cx="2103000" cy="780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pt-BR"/>
              <a:t>‹#›</a:t>
            </a:fld>
            <a:endParaRPr sz="500">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2257692" y="887446"/>
            <a:ext cx="2824200" cy="3309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400"/>
              <a:buNone/>
              <a:defRPr sz="2200" b="1" i="0">
                <a:solidFill>
                  <a:schemeClr val="lt1"/>
                </a:solidFill>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11" name="Google Shape;111;p18"/>
          <p:cNvSpPr txBox="1">
            <a:spLocks noGrp="1"/>
          </p:cNvSpPr>
          <p:nvPr>
            <p:ph type="body" idx="1"/>
          </p:nvPr>
        </p:nvSpPr>
        <p:spPr>
          <a:xfrm>
            <a:off x="457200" y="657226"/>
            <a:ext cx="3977700" cy="780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400"/>
              <a:buNone/>
              <a:defRPr/>
            </a:lvl1pPr>
            <a:lvl2pPr marL="914400" lvl="1" indent="-228600" algn="l" rtl="0">
              <a:spcBef>
                <a:spcPts val="0"/>
              </a:spcBef>
              <a:spcAft>
                <a:spcPts val="0"/>
              </a:spcAft>
              <a:buSzPts val="400"/>
              <a:buNone/>
              <a:defRPr/>
            </a:lvl2pPr>
            <a:lvl3pPr marL="1371600" lvl="2" indent="-228600" algn="l" rtl="0">
              <a:spcBef>
                <a:spcPts val="0"/>
              </a:spcBef>
              <a:spcAft>
                <a:spcPts val="0"/>
              </a:spcAft>
              <a:buSzPts val="400"/>
              <a:buNone/>
              <a:defRPr/>
            </a:lvl3pPr>
            <a:lvl4pPr marL="1828800" lvl="3" indent="-228600" algn="l" rtl="0">
              <a:spcBef>
                <a:spcPts val="0"/>
              </a:spcBef>
              <a:spcAft>
                <a:spcPts val="0"/>
              </a:spcAft>
              <a:buSzPts val="400"/>
              <a:buNone/>
              <a:defRPr/>
            </a:lvl4pPr>
            <a:lvl5pPr marL="2286000" lvl="4" indent="-228600" algn="l" rtl="0">
              <a:spcBef>
                <a:spcPts val="0"/>
              </a:spcBef>
              <a:spcAft>
                <a:spcPts val="0"/>
              </a:spcAft>
              <a:buSzPts val="400"/>
              <a:buNone/>
              <a:defRPr/>
            </a:lvl5pPr>
            <a:lvl6pPr marL="2743200" lvl="5" indent="-228600" algn="l" rtl="0">
              <a:spcBef>
                <a:spcPts val="0"/>
              </a:spcBef>
              <a:spcAft>
                <a:spcPts val="0"/>
              </a:spcAft>
              <a:buSzPts val="400"/>
              <a:buNone/>
              <a:defRPr/>
            </a:lvl6pPr>
            <a:lvl7pPr marL="3200400" lvl="6" indent="-228600" algn="l" rtl="0">
              <a:spcBef>
                <a:spcPts val="0"/>
              </a:spcBef>
              <a:spcAft>
                <a:spcPts val="0"/>
              </a:spcAft>
              <a:buSzPts val="400"/>
              <a:buNone/>
              <a:defRPr/>
            </a:lvl7pPr>
            <a:lvl8pPr marL="3657600" lvl="7" indent="-228600" algn="l" rtl="0">
              <a:spcBef>
                <a:spcPts val="0"/>
              </a:spcBef>
              <a:spcAft>
                <a:spcPts val="0"/>
              </a:spcAft>
              <a:buSzPts val="400"/>
              <a:buNone/>
              <a:defRPr/>
            </a:lvl8pPr>
            <a:lvl9pPr marL="4114800" lvl="8" indent="-228600" algn="l" rtl="0">
              <a:spcBef>
                <a:spcPts val="0"/>
              </a:spcBef>
              <a:spcAft>
                <a:spcPts val="0"/>
              </a:spcAft>
              <a:buSzPts val="400"/>
              <a:buNone/>
              <a:defRPr/>
            </a:lvl9pPr>
          </a:lstStyle>
          <a:p>
            <a:endParaRPr/>
          </a:p>
        </p:txBody>
      </p:sp>
      <p:sp>
        <p:nvSpPr>
          <p:cNvPr id="112" name="Google Shape;112;p18"/>
          <p:cNvSpPr txBox="1">
            <a:spLocks noGrp="1"/>
          </p:cNvSpPr>
          <p:nvPr>
            <p:ph type="body" idx="2"/>
          </p:nvPr>
        </p:nvSpPr>
        <p:spPr>
          <a:xfrm>
            <a:off x="4709160" y="657226"/>
            <a:ext cx="3977700" cy="780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400"/>
              <a:buNone/>
              <a:defRPr/>
            </a:lvl1pPr>
            <a:lvl2pPr marL="914400" lvl="1" indent="-228600" algn="l" rtl="0">
              <a:spcBef>
                <a:spcPts val="0"/>
              </a:spcBef>
              <a:spcAft>
                <a:spcPts val="0"/>
              </a:spcAft>
              <a:buSzPts val="400"/>
              <a:buNone/>
              <a:defRPr/>
            </a:lvl2pPr>
            <a:lvl3pPr marL="1371600" lvl="2" indent="-228600" algn="l" rtl="0">
              <a:spcBef>
                <a:spcPts val="0"/>
              </a:spcBef>
              <a:spcAft>
                <a:spcPts val="0"/>
              </a:spcAft>
              <a:buSzPts val="400"/>
              <a:buNone/>
              <a:defRPr/>
            </a:lvl3pPr>
            <a:lvl4pPr marL="1828800" lvl="3" indent="-228600" algn="l" rtl="0">
              <a:spcBef>
                <a:spcPts val="0"/>
              </a:spcBef>
              <a:spcAft>
                <a:spcPts val="0"/>
              </a:spcAft>
              <a:buSzPts val="400"/>
              <a:buNone/>
              <a:defRPr/>
            </a:lvl4pPr>
            <a:lvl5pPr marL="2286000" lvl="4" indent="-228600" algn="l" rtl="0">
              <a:spcBef>
                <a:spcPts val="0"/>
              </a:spcBef>
              <a:spcAft>
                <a:spcPts val="0"/>
              </a:spcAft>
              <a:buSzPts val="400"/>
              <a:buNone/>
              <a:defRPr/>
            </a:lvl5pPr>
            <a:lvl6pPr marL="2743200" lvl="5" indent="-228600" algn="l" rtl="0">
              <a:spcBef>
                <a:spcPts val="0"/>
              </a:spcBef>
              <a:spcAft>
                <a:spcPts val="0"/>
              </a:spcAft>
              <a:buSzPts val="400"/>
              <a:buNone/>
              <a:defRPr/>
            </a:lvl6pPr>
            <a:lvl7pPr marL="3200400" lvl="6" indent="-228600" algn="l" rtl="0">
              <a:spcBef>
                <a:spcPts val="0"/>
              </a:spcBef>
              <a:spcAft>
                <a:spcPts val="0"/>
              </a:spcAft>
              <a:buSzPts val="400"/>
              <a:buNone/>
              <a:defRPr/>
            </a:lvl7pPr>
            <a:lvl8pPr marL="3657600" lvl="7" indent="-228600" algn="l" rtl="0">
              <a:spcBef>
                <a:spcPts val="0"/>
              </a:spcBef>
              <a:spcAft>
                <a:spcPts val="0"/>
              </a:spcAft>
              <a:buSzPts val="400"/>
              <a:buNone/>
              <a:defRPr/>
            </a:lvl8pPr>
            <a:lvl9pPr marL="4114800" lvl="8" indent="-228600" algn="l" rtl="0">
              <a:spcBef>
                <a:spcPts val="0"/>
              </a:spcBef>
              <a:spcAft>
                <a:spcPts val="0"/>
              </a:spcAft>
              <a:buSzPts val="400"/>
              <a:buNone/>
              <a:defRPr/>
            </a:lvl9pPr>
          </a:lstStyle>
          <a:p>
            <a:endParaRPr/>
          </a:p>
        </p:txBody>
      </p:sp>
      <p:sp>
        <p:nvSpPr>
          <p:cNvPr id="113" name="Google Shape;113;p18"/>
          <p:cNvSpPr txBox="1">
            <a:spLocks noGrp="1"/>
          </p:cNvSpPr>
          <p:nvPr>
            <p:ph type="ftr" idx="11"/>
          </p:nvPr>
        </p:nvSpPr>
        <p:spPr>
          <a:xfrm>
            <a:off x="3108960" y="2657476"/>
            <a:ext cx="2925900" cy="78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400"/>
              <a:buNone/>
              <a:defRPr>
                <a:solidFill>
                  <a:srgbClr val="888888"/>
                </a:solidFill>
              </a:defRPr>
            </a:lvl1pPr>
            <a:lvl2pPr lvl="1" algn="l" rtl="0">
              <a:spcBef>
                <a:spcPts val="0"/>
              </a:spcBef>
              <a:spcAft>
                <a:spcPts val="0"/>
              </a:spcAft>
              <a:buSzPts val="400"/>
              <a:buNone/>
              <a:defRPr/>
            </a:lvl2pPr>
            <a:lvl3pPr lvl="2" algn="l" rtl="0">
              <a:spcBef>
                <a:spcPts val="0"/>
              </a:spcBef>
              <a:spcAft>
                <a:spcPts val="0"/>
              </a:spcAft>
              <a:buSzPts val="400"/>
              <a:buNone/>
              <a:defRPr/>
            </a:lvl3pPr>
            <a:lvl4pPr lvl="3" algn="l" rtl="0">
              <a:spcBef>
                <a:spcPts val="0"/>
              </a:spcBef>
              <a:spcAft>
                <a:spcPts val="0"/>
              </a:spcAft>
              <a:buSzPts val="400"/>
              <a:buNone/>
              <a:defRPr/>
            </a:lvl4pPr>
            <a:lvl5pPr lvl="4" algn="l" rtl="0">
              <a:spcBef>
                <a:spcPts val="0"/>
              </a:spcBef>
              <a:spcAft>
                <a:spcPts val="0"/>
              </a:spcAft>
              <a:buSzPts val="400"/>
              <a:buNone/>
              <a:defRPr/>
            </a:lvl5pPr>
            <a:lvl6pPr lvl="5" algn="l" rtl="0">
              <a:spcBef>
                <a:spcPts val="0"/>
              </a:spcBef>
              <a:spcAft>
                <a:spcPts val="0"/>
              </a:spcAft>
              <a:buSzPts val="400"/>
              <a:buNone/>
              <a:defRPr/>
            </a:lvl6pPr>
            <a:lvl7pPr lvl="6" algn="l" rtl="0">
              <a:spcBef>
                <a:spcPts val="0"/>
              </a:spcBef>
              <a:spcAft>
                <a:spcPts val="0"/>
              </a:spcAft>
              <a:buSzPts val="400"/>
              <a:buNone/>
              <a:defRPr/>
            </a:lvl7pPr>
            <a:lvl8pPr lvl="7" algn="l" rtl="0">
              <a:spcBef>
                <a:spcPts val="0"/>
              </a:spcBef>
              <a:spcAft>
                <a:spcPts val="0"/>
              </a:spcAft>
              <a:buSzPts val="400"/>
              <a:buNone/>
              <a:defRPr/>
            </a:lvl8pPr>
            <a:lvl9pPr lvl="8" algn="l" rtl="0">
              <a:spcBef>
                <a:spcPts val="0"/>
              </a:spcBef>
              <a:spcAft>
                <a:spcPts val="0"/>
              </a:spcAft>
              <a:buSzPts val="400"/>
              <a:buNone/>
              <a:defRPr/>
            </a:lvl9pPr>
          </a:lstStyle>
          <a:p>
            <a:endParaRPr/>
          </a:p>
        </p:txBody>
      </p:sp>
      <p:sp>
        <p:nvSpPr>
          <p:cNvPr id="114" name="Google Shape;114;p18"/>
          <p:cNvSpPr txBox="1">
            <a:spLocks noGrp="1"/>
          </p:cNvSpPr>
          <p:nvPr>
            <p:ph type="dt" idx="10"/>
          </p:nvPr>
        </p:nvSpPr>
        <p:spPr>
          <a:xfrm>
            <a:off x="457200" y="2657476"/>
            <a:ext cx="2103000" cy="780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400"/>
              <a:buNone/>
              <a:defRPr>
                <a:solidFill>
                  <a:srgbClr val="888888"/>
                </a:solidFill>
              </a:defRPr>
            </a:lvl1pPr>
            <a:lvl2pPr lvl="1" algn="l" rtl="0">
              <a:spcBef>
                <a:spcPts val="0"/>
              </a:spcBef>
              <a:spcAft>
                <a:spcPts val="0"/>
              </a:spcAft>
              <a:buSzPts val="400"/>
              <a:buNone/>
              <a:defRPr/>
            </a:lvl2pPr>
            <a:lvl3pPr lvl="2" algn="l" rtl="0">
              <a:spcBef>
                <a:spcPts val="0"/>
              </a:spcBef>
              <a:spcAft>
                <a:spcPts val="0"/>
              </a:spcAft>
              <a:buSzPts val="400"/>
              <a:buNone/>
              <a:defRPr/>
            </a:lvl3pPr>
            <a:lvl4pPr lvl="3" algn="l" rtl="0">
              <a:spcBef>
                <a:spcPts val="0"/>
              </a:spcBef>
              <a:spcAft>
                <a:spcPts val="0"/>
              </a:spcAft>
              <a:buSzPts val="400"/>
              <a:buNone/>
              <a:defRPr/>
            </a:lvl4pPr>
            <a:lvl5pPr lvl="4" algn="l" rtl="0">
              <a:spcBef>
                <a:spcPts val="0"/>
              </a:spcBef>
              <a:spcAft>
                <a:spcPts val="0"/>
              </a:spcAft>
              <a:buSzPts val="400"/>
              <a:buNone/>
              <a:defRPr/>
            </a:lvl5pPr>
            <a:lvl6pPr lvl="5" algn="l" rtl="0">
              <a:spcBef>
                <a:spcPts val="0"/>
              </a:spcBef>
              <a:spcAft>
                <a:spcPts val="0"/>
              </a:spcAft>
              <a:buSzPts val="400"/>
              <a:buNone/>
              <a:defRPr/>
            </a:lvl6pPr>
            <a:lvl7pPr lvl="6" algn="l" rtl="0">
              <a:spcBef>
                <a:spcPts val="0"/>
              </a:spcBef>
              <a:spcAft>
                <a:spcPts val="0"/>
              </a:spcAft>
              <a:buSzPts val="400"/>
              <a:buNone/>
              <a:defRPr/>
            </a:lvl7pPr>
            <a:lvl8pPr lvl="7" algn="l" rtl="0">
              <a:spcBef>
                <a:spcPts val="0"/>
              </a:spcBef>
              <a:spcAft>
                <a:spcPts val="0"/>
              </a:spcAft>
              <a:buSzPts val="400"/>
              <a:buNone/>
              <a:defRPr/>
            </a:lvl8pPr>
            <a:lvl9pPr lvl="8" algn="l" rtl="0">
              <a:spcBef>
                <a:spcPts val="0"/>
              </a:spcBef>
              <a:spcAft>
                <a:spcPts val="0"/>
              </a:spcAft>
              <a:buSzPts val="400"/>
              <a:buNone/>
              <a:defRPr/>
            </a:lvl9pPr>
          </a:lstStyle>
          <a:p>
            <a:endParaRPr/>
          </a:p>
        </p:txBody>
      </p:sp>
      <p:sp>
        <p:nvSpPr>
          <p:cNvPr id="115" name="Google Shape;115;p18"/>
          <p:cNvSpPr txBox="1">
            <a:spLocks noGrp="1"/>
          </p:cNvSpPr>
          <p:nvPr>
            <p:ph type="sldNum" idx="12"/>
          </p:nvPr>
        </p:nvSpPr>
        <p:spPr>
          <a:xfrm>
            <a:off x="6583681" y="2657476"/>
            <a:ext cx="2103000" cy="780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pt-BR"/>
              <a:t>‹#›</a:t>
            </a:fld>
            <a:endParaRPr sz="5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2257692" y="887446"/>
            <a:ext cx="2824200" cy="186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400"/>
              <a:buNone/>
              <a:defRPr sz="1200" b="1" i="0" u="none" strike="noStrike" cap="none">
                <a:solidFill>
                  <a:schemeClr val="lt1"/>
                </a:solidFill>
                <a:latin typeface="Arial"/>
                <a:ea typeface="Arial"/>
                <a:cs typeface="Arial"/>
                <a:sym typeface="Arial"/>
              </a:defRPr>
            </a:lvl1pPr>
            <a:lvl2pPr lvl="1" rtl="0">
              <a:spcBef>
                <a:spcPts val="0"/>
              </a:spcBef>
              <a:spcAft>
                <a:spcPts val="0"/>
              </a:spcAft>
              <a:buSzPts val="400"/>
              <a:buNone/>
              <a:defRPr sz="500"/>
            </a:lvl2pPr>
            <a:lvl3pPr lvl="2" rtl="0">
              <a:spcBef>
                <a:spcPts val="0"/>
              </a:spcBef>
              <a:spcAft>
                <a:spcPts val="0"/>
              </a:spcAft>
              <a:buSzPts val="400"/>
              <a:buNone/>
              <a:defRPr sz="500"/>
            </a:lvl3pPr>
            <a:lvl4pPr lvl="3" rtl="0">
              <a:spcBef>
                <a:spcPts val="0"/>
              </a:spcBef>
              <a:spcAft>
                <a:spcPts val="0"/>
              </a:spcAft>
              <a:buSzPts val="400"/>
              <a:buNone/>
              <a:defRPr sz="500"/>
            </a:lvl4pPr>
            <a:lvl5pPr lvl="4" rtl="0">
              <a:spcBef>
                <a:spcPts val="0"/>
              </a:spcBef>
              <a:spcAft>
                <a:spcPts val="0"/>
              </a:spcAft>
              <a:buSzPts val="400"/>
              <a:buNone/>
              <a:defRPr sz="500"/>
            </a:lvl5pPr>
            <a:lvl6pPr lvl="5" rtl="0">
              <a:spcBef>
                <a:spcPts val="0"/>
              </a:spcBef>
              <a:spcAft>
                <a:spcPts val="0"/>
              </a:spcAft>
              <a:buSzPts val="400"/>
              <a:buNone/>
              <a:defRPr sz="500"/>
            </a:lvl6pPr>
            <a:lvl7pPr lvl="6" rtl="0">
              <a:spcBef>
                <a:spcPts val="0"/>
              </a:spcBef>
              <a:spcAft>
                <a:spcPts val="0"/>
              </a:spcAft>
              <a:buSzPts val="400"/>
              <a:buNone/>
              <a:defRPr sz="500"/>
            </a:lvl7pPr>
            <a:lvl8pPr lvl="7" rtl="0">
              <a:spcBef>
                <a:spcPts val="0"/>
              </a:spcBef>
              <a:spcAft>
                <a:spcPts val="0"/>
              </a:spcAft>
              <a:buSzPts val="400"/>
              <a:buNone/>
              <a:defRPr sz="500"/>
            </a:lvl8pPr>
            <a:lvl9pPr lvl="8" rtl="0">
              <a:spcBef>
                <a:spcPts val="0"/>
              </a:spcBef>
              <a:spcAft>
                <a:spcPts val="0"/>
              </a:spcAft>
              <a:buSzPts val="400"/>
              <a:buNone/>
              <a:defRPr sz="500"/>
            </a:lvl9pPr>
          </a:lstStyle>
          <a:p>
            <a:endParaRPr/>
          </a:p>
        </p:txBody>
      </p:sp>
      <p:sp>
        <p:nvSpPr>
          <p:cNvPr id="84" name="Google Shape;84;p13"/>
          <p:cNvSpPr txBox="1">
            <a:spLocks noGrp="1"/>
          </p:cNvSpPr>
          <p:nvPr>
            <p:ph type="body" idx="1"/>
          </p:nvPr>
        </p:nvSpPr>
        <p:spPr>
          <a:xfrm>
            <a:off x="457200" y="657226"/>
            <a:ext cx="8229600" cy="780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400"/>
              <a:buNone/>
              <a:defRPr sz="500" b="0" i="0" u="none" strike="noStrike" cap="none">
                <a:latin typeface="Calibri"/>
                <a:ea typeface="Calibri"/>
                <a:cs typeface="Calibri"/>
                <a:sym typeface="Calibri"/>
              </a:defRPr>
            </a:lvl1pPr>
            <a:lvl2pPr marL="914400" marR="0" lvl="1" indent="-228600" algn="l" rtl="0">
              <a:spcBef>
                <a:spcPts val="0"/>
              </a:spcBef>
              <a:spcAft>
                <a:spcPts val="0"/>
              </a:spcAft>
              <a:buSzPts val="400"/>
              <a:buNone/>
              <a:defRPr sz="500" b="0" i="0" u="none" strike="noStrike" cap="none">
                <a:latin typeface="Calibri"/>
                <a:ea typeface="Calibri"/>
                <a:cs typeface="Calibri"/>
                <a:sym typeface="Calibri"/>
              </a:defRPr>
            </a:lvl2pPr>
            <a:lvl3pPr marL="1371600" marR="0" lvl="2" indent="-228600" algn="l" rtl="0">
              <a:spcBef>
                <a:spcPts val="0"/>
              </a:spcBef>
              <a:spcAft>
                <a:spcPts val="0"/>
              </a:spcAft>
              <a:buSzPts val="400"/>
              <a:buNone/>
              <a:defRPr sz="500" b="0" i="0" u="none" strike="noStrike" cap="none">
                <a:latin typeface="Calibri"/>
                <a:ea typeface="Calibri"/>
                <a:cs typeface="Calibri"/>
                <a:sym typeface="Calibri"/>
              </a:defRPr>
            </a:lvl3pPr>
            <a:lvl4pPr marL="1828800" marR="0" lvl="3" indent="-228600" algn="l" rtl="0">
              <a:spcBef>
                <a:spcPts val="0"/>
              </a:spcBef>
              <a:spcAft>
                <a:spcPts val="0"/>
              </a:spcAft>
              <a:buSzPts val="400"/>
              <a:buNone/>
              <a:defRPr sz="500" b="0" i="0" u="none" strike="noStrike" cap="none">
                <a:latin typeface="Calibri"/>
                <a:ea typeface="Calibri"/>
                <a:cs typeface="Calibri"/>
                <a:sym typeface="Calibri"/>
              </a:defRPr>
            </a:lvl4pPr>
            <a:lvl5pPr marL="2286000" marR="0" lvl="4" indent="-228600" algn="l" rtl="0">
              <a:spcBef>
                <a:spcPts val="0"/>
              </a:spcBef>
              <a:spcAft>
                <a:spcPts val="0"/>
              </a:spcAft>
              <a:buSzPts val="400"/>
              <a:buNone/>
              <a:defRPr sz="500" b="0" i="0" u="none" strike="noStrike" cap="none">
                <a:latin typeface="Calibri"/>
                <a:ea typeface="Calibri"/>
                <a:cs typeface="Calibri"/>
                <a:sym typeface="Calibri"/>
              </a:defRPr>
            </a:lvl5pPr>
            <a:lvl6pPr marL="2743200" marR="0" lvl="5" indent="-228600" algn="l" rtl="0">
              <a:spcBef>
                <a:spcPts val="0"/>
              </a:spcBef>
              <a:spcAft>
                <a:spcPts val="0"/>
              </a:spcAft>
              <a:buSzPts val="400"/>
              <a:buNone/>
              <a:defRPr sz="500" b="0" i="0" u="none" strike="noStrike" cap="none">
                <a:latin typeface="Calibri"/>
                <a:ea typeface="Calibri"/>
                <a:cs typeface="Calibri"/>
                <a:sym typeface="Calibri"/>
              </a:defRPr>
            </a:lvl6pPr>
            <a:lvl7pPr marL="3200400" marR="0" lvl="6" indent="-228600" algn="l" rtl="0">
              <a:spcBef>
                <a:spcPts val="0"/>
              </a:spcBef>
              <a:spcAft>
                <a:spcPts val="0"/>
              </a:spcAft>
              <a:buSzPts val="400"/>
              <a:buNone/>
              <a:defRPr sz="500" b="0" i="0" u="none" strike="noStrike" cap="none">
                <a:latin typeface="Calibri"/>
                <a:ea typeface="Calibri"/>
                <a:cs typeface="Calibri"/>
                <a:sym typeface="Calibri"/>
              </a:defRPr>
            </a:lvl7pPr>
            <a:lvl8pPr marL="3657600" marR="0" lvl="7" indent="-228600" algn="l" rtl="0">
              <a:spcBef>
                <a:spcPts val="0"/>
              </a:spcBef>
              <a:spcAft>
                <a:spcPts val="0"/>
              </a:spcAft>
              <a:buSzPts val="400"/>
              <a:buNone/>
              <a:defRPr sz="500" b="0" i="0" u="none" strike="noStrike" cap="none">
                <a:latin typeface="Calibri"/>
                <a:ea typeface="Calibri"/>
                <a:cs typeface="Calibri"/>
                <a:sym typeface="Calibri"/>
              </a:defRPr>
            </a:lvl8pPr>
            <a:lvl9pPr marL="4114800" marR="0" lvl="8" indent="-228600" algn="l" rtl="0">
              <a:spcBef>
                <a:spcPts val="0"/>
              </a:spcBef>
              <a:spcAft>
                <a:spcPts val="0"/>
              </a:spcAft>
              <a:buSzPts val="400"/>
              <a:buNone/>
              <a:defRPr sz="500" b="0" i="0" u="none" strike="noStrike" cap="none">
                <a:latin typeface="Calibri"/>
                <a:ea typeface="Calibri"/>
                <a:cs typeface="Calibri"/>
                <a:sym typeface="Calibri"/>
              </a:defRPr>
            </a:lvl9pPr>
          </a:lstStyle>
          <a:p>
            <a:endParaRPr/>
          </a:p>
        </p:txBody>
      </p:sp>
      <p:sp>
        <p:nvSpPr>
          <p:cNvPr id="85" name="Google Shape;85;p13"/>
          <p:cNvSpPr txBox="1">
            <a:spLocks noGrp="1"/>
          </p:cNvSpPr>
          <p:nvPr>
            <p:ph type="ftr" idx="11"/>
          </p:nvPr>
        </p:nvSpPr>
        <p:spPr>
          <a:xfrm>
            <a:off x="3108960" y="2657476"/>
            <a:ext cx="2925900" cy="780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400"/>
              <a:buNone/>
              <a:defRPr sz="5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400"/>
              <a:buNone/>
              <a:defRPr sz="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400"/>
              <a:buNone/>
              <a:defRPr sz="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400"/>
              <a:buNone/>
              <a:defRPr sz="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400"/>
              <a:buNone/>
              <a:defRPr sz="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400"/>
              <a:buNone/>
              <a:defRPr sz="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400"/>
              <a:buNone/>
              <a:defRPr sz="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400"/>
              <a:buNone/>
              <a:defRPr sz="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400"/>
              <a:buNone/>
              <a:defRPr sz="5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dt" idx="10"/>
          </p:nvPr>
        </p:nvSpPr>
        <p:spPr>
          <a:xfrm>
            <a:off x="457200" y="2657476"/>
            <a:ext cx="2103000" cy="78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400"/>
              <a:buNone/>
              <a:defRPr sz="5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400"/>
              <a:buNone/>
              <a:defRPr sz="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400"/>
              <a:buNone/>
              <a:defRPr sz="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400"/>
              <a:buNone/>
              <a:defRPr sz="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400"/>
              <a:buNone/>
              <a:defRPr sz="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400"/>
              <a:buNone/>
              <a:defRPr sz="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400"/>
              <a:buNone/>
              <a:defRPr sz="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400"/>
              <a:buNone/>
              <a:defRPr sz="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400"/>
              <a:buNone/>
              <a:defRPr sz="5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sldNum" idx="12"/>
          </p:nvPr>
        </p:nvSpPr>
        <p:spPr>
          <a:xfrm>
            <a:off x="6583681" y="2657476"/>
            <a:ext cx="2103000" cy="780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500" b="0" i="0" u="none" strike="noStrike" cap="none">
                <a:solidFill>
                  <a:srgbClr val="888888"/>
                </a:solidFill>
                <a:latin typeface="Calibri"/>
                <a:ea typeface="Calibri"/>
                <a:cs typeface="Calibri"/>
                <a:sym typeface="Calibri"/>
              </a:defRPr>
            </a:lvl1pPr>
            <a:lvl2pPr marL="0" marR="0" lvl="1" indent="0" algn="r" rtl="0">
              <a:spcBef>
                <a:spcPts val="0"/>
              </a:spcBef>
              <a:buNone/>
              <a:defRPr sz="500" b="0" i="0" u="none" strike="noStrike" cap="none">
                <a:solidFill>
                  <a:srgbClr val="888888"/>
                </a:solidFill>
                <a:latin typeface="Calibri"/>
                <a:ea typeface="Calibri"/>
                <a:cs typeface="Calibri"/>
                <a:sym typeface="Calibri"/>
              </a:defRPr>
            </a:lvl2pPr>
            <a:lvl3pPr marL="0" marR="0" lvl="2" indent="0" algn="r" rtl="0">
              <a:spcBef>
                <a:spcPts val="0"/>
              </a:spcBef>
              <a:buNone/>
              <a:defRPr sz="500" b="0" i="0" u="none" strike="noStrike" cap="none">
                <a:solidFill>
                  <a:srgbClr val="888888"/>
                </a:solidFill>
                <a:latin typeface="Calibri"/>
                <a:ea typeface="Calibri"/>
                <a:cs typeface="Calibri"/>
                <a:sym typeface="Calibri"/>
              </a:defRPr>
            </a:lvl3pPr>
            <a:lvl4pPr marL="0" marR="0" lvl="3" indent="0" algn="r" rtl="0">
              <a:spcBef>
                <a:spcPts val="0"/>
              </a:spcBef>
              <a:buNone/>
              <a:defRPr sz="500" b="0" i="0" u="none" strike="noStrike" cap="none">
                <a:solidFill>
                  <a:srgbClr val="888888"/>
                </a:solidFill>
                <a:latin typeface="Calibri"/>
                <a:ea typeface="Calibri"/>
                <a:cs typeface="Calibri"/>
                <a:sym typeface="Calibri"/>
              </a:defRPr>
            </a:lvl4pPr>
            <a:lvl5pPr marL="0" marR="0" lvl="4" indent="0" algn="r" rtl="0">
              <a:spcBef>
                <a:spcPts val="0"/>
              </a:spcBef>
              <a:buNone/>
              <a:defRPr sz="500" b="0" i="0" u="none" strike="noStrike" cap="none">
                <a:solidFill>
                  <a:srgbClr val="888888"/>
                </a:solidFill>
                <a:latin typeface="Calibri"/>
                <a:ea typeface="Calibri"/>
                <a:cs typeface="Calibri"/>
                <a:sym typeface="Calibri"/>
              </a:defRPr>
            </a:lvl5pPr>
            <a:lvl6pPr marL="0" marR="0" lvl="5" indent="0" algn="r" rtl="0">
              <a:spcBef>
                <a:spcPts val="0"/>
              </a:spcBef>
              <a:buNone/>
              <a:defRPr sz="500" b="0" i="0" u="none" strike="noStrike" cap="none">
                <a:solidFill>
                  <a:srgbClr val="888888"/>
                </a:solidFill>
                <a:latin typeface="Calibri"/>
                <a:ea typeface="Calibri"/>
                <a:cs typeface="Calibri"/>
                <a:sym typeface="Calibri"/>
              </a:defRPr>
            </a:lvl6pPr>
            <a:lvl7pPr marL="0" marR="0" lvl="6" indent="0" algn="r" rtl="0">
              <a:spcBef>
                <a:spcPts val="0"/>
              </a:spcBef>
              <a:buNone/>
              <a:defRPr sz="500" b="0" i="0" u="none" strike="noStrike" cap="none">
                <a:solidFill>
                  <a:srgbClr val="888888"/>
                </a:solidFill>
                <a:latin typeface="Calibri"/>
                <a:ea typeface="Calibri"/>
                <a:cs typeface="Calibri"/>
                <a:sym typeface="Calibri"/>
              </a:defRPr>
            </a:lvl7pPr>
            <a:lvl8pPr marL="0" marR="0" lvl="7" indent="0" algn="r" rtl="0">
              <a:spcBef>
                <a:spcPts val="0"/>
              </a:spcBef>
              <a:buNone/>
              <a:defRPr sz="500" b="0" i="0" u="none" strike="noStrike" cap="none">
                <a:solidFill>
                  <a:srgbClr val="888888"/>
                </a:solidFill>
                <a:latin typeface="Calibri"/>
                <a:ea typeface="Calibri"/>
                <a:cs typeface="Calibri"/>
                <a:sym typeface="Calibri"/>
              </a:defRPr>
            </a:lvl8pPr>
            <a:lvl9pPr marL="0" marR="0" lvl="8" indent="0" algn="r" rtl="0">
              <a:spcBef>
                <a:spcPts val="0"/>
              </a:spcBef>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pt.wikipedia.org/wiki/Programa%C3%A7%C3%A3o_orientada_a_objeto" TargetMode="External"/><Relationship Id="rId5" Type="http://schemas.openxmlformats.org/officeDocument/2006/relationships/hyperlink" Target="https://pt.wikipedia.org/wiki/Sintaxe" TargetMode="External"/><Relationship Id="rId4" Type="http://schemas.openxmlformats.org/officeDocument/2006/relationships/hyperlink" Target="https://pt.wikipedia.org/wiki/1991"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pt.wikipedia.org/wiki/Sat%C3%A9lites_de_J%C3%BApiter" TargetMode="External"/><Relationship Id="rId5" Type="http://schemas.openxmlformats.org/officeDocument/2006/relationships/hyperlink" Target="https://pt.wikipedia.org/wiki/Galileu_Galilei"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docs.anaconda.com/anaconda/install/"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48"/>
        <p:cNvGrpSpPr/>
        <p:nvPr/>
      </p:nvGrpSpPr>
      <p:grpSpPr>
        <a:xfrm>
          <a:off x="0" y="0"/>
          <a:ext cx="0" cy="0"/>
          <a:chOff x="0" y="0"/>
          <a:chExt cx="0" cy="0"/>
        </a:xfrm>
      </p:grpSpPr>
      <p:sp>
        <p:nvSpPr>
          <p:cNvPr id="449" name="Google Shape;449;p42"/>
          <p:cNvSpPr/>
          <p:nvPr/>
        </p:nvSpPr>
        <p:spPr>
          <a:xfrm>
            <a:off x="-9185" y="0"/>
            <a:ext cx="9144000" cy="5120640"/>
          </a:xfrm>
          <a:custGeom>
            <a:avLst/>
            <a:gdLst/>
            <a:ahLst/>
            <a:cxnLst/>
            <a:rect l="l" t="t" r="r" b="b"/>
            <a:pathLst>
              <a:path w="10160000" h="18288000" extrusionOk="0">
                <a:moveTo>
                  <a:pt x="0" y="0"/>
                </a:moveTo>
                <a:lnTo>
                  <a:pt x="0" y="18288000"/>
                </a:lnTo>
                <a:lnTo>
                  <a:pt x="10160000" y="18288000"/>
                </a:lnTo>
                <a:lnTo>
                  <a:pt x="10160000" y="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50" name="Google Shape;450;p42"/>
          <p:cNvSpPr txBox="1"/>
          <p:nvPr/>
        </p:nvSpPr>
        <p:spPr>
          <a:xfrm rot="5400000">
            <a:off x="7863570" y="102181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451" name="Google Shape;451;p42"/>
          <p:cNvSpPr txBox="1"/>
          <p:nvPr/>
        </p:nvSpPr>
        <p:spPr>
          <a:xfrm>
            <a:off x="475825" y="492933"/>
            <a:ext cx="4171800" cy="1753800"/>
          </a:xfrm>
          <a:prstGeom prst="rect">
            <a:avLst/>
          </a:prstGeom>
          <a:noFill/>
          <a:ln>
            <a:noFill/>
          </a:ln>
        </p:spPr>
        <p:txBody>
          <a:bodyPr spcFirstLastPara="1" wrap="square" lIns="0" tIns="0" rIns="0" bIns="0" anchor="t" anchorCtr="0">
            <a:noAutofit/>
          </a:bodyPr>
          <a:lstStyle/>
          <a:p>
            <a:pPr marL="12700" marR="0" lvl="0" indent="0" algn="l" rtl="0">
              <a:lnSpc>
                <a:spcPct val="100929"/>
              </a:lnSpc>
              <a:spcBef>
                <a:spcPts val="0"/>
              </a:spcBef>
              <a:spcAft>
                <a:spcPts val="0"/>
              </a:spcAft>
              <a:buNone/>
            </a:pPr>
            <a:r>
              <a:rPr lang="pt-BR" sz="5800" b="1">
                <a:solidFill>
                  <a:srgbClr val="FFFFFF"/>
                </a:solidFill>
              </a:rPr>
              <a:t>Introdução ao Python</a:t>
            </a:r>
            <a:endParaRPr sz="5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542"/>
        <p:cNvGrpSpPr/>
        <p:nvPr/>
      </p:nvGrpSpPr>
      <p:grpSpPr>
        <a:xfrm>
          <a:off x="0" y="0"/>
          <a:ext cx="0" cy="0"/>
          <a:chOff x="0" y="0"/>
          <a:chExt cx="0" cy="0"/>
        </a:xfrm>
      </p:grpSpPr>
      <p:sp>
        <p:nvSpPr>
          <p:cNvPr id="543" name="Google Shape;543;p52"/>
          <p:cNvSpPr/>
          <p:nvPr/>
        </p:nvSpPr>
        <p:spPr>
          <a:xfrm>
            <a:off x="-9185" y="0"/>
            <a:ext cx="9144000" cy="5120640"/>
          </a:xfrm>
          <a:custGeom>
            <a:avLst/>
            <a:gdLst/>
            <a:ahLst/>
            <a:cxnLst/>
            <a:rect l="l" t="t" r="r" b="b"/>
            <a:pathLst>
              <a:path w="10160000" h="18288000" extrusionOk="0">
                <a:moveTo>
                  <a:pt x="0" y="0"/>
                </a:moveTo>
                <a:lnTo>
                  <a:pt x="0" y="18288000"/>
                </a:lnTo>
                <a:lnTo>
                  <a:pt x="10160000" y="18288000"/>
                </a:lnTo>
                <a:lnTo>
                  <a:pt x="10160000" y="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4" name="Google Shape;544;p52"/>
          <p:cNvSpPr txBox="1"/>
          <p:nvPr/>
        </p:nvSpPr>
        <p:spPr>
          <a:xfrm rot="5400000">
            <a:off x="7863570" y="102181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545" name="Google Shape;545;p52"/>
          <p:cNvSpPr txBox="1"/>
          <p:nvPr/>
        </p:nvSpPr>
        <p:spPr>
          <a:xfrm>
            <a:off x="475825" y="492925"/>
            <a:ext cx="6217500" cy="1753800"/>
          </a:xfrm>
          <a:prstGeom prst="rect">
            <a:avLst/>
          </a:prstGeom>
          <a:noFill/>
          <a:ln>
            <a:noFill/>
          </a:ln>
        </p:spPr>
        <p:txBody>
          <a:bodyPr spcFirstLastPara="1" wrap="square" lIns="0" tIns="0" rIns="0" bIns="0" anchor="t" anchorCtr="0">
            <a:noAutofit/>
          </a:bodyPr>
          <a:lstStyle/>
          <a:p>
            <a:pPr marL="12700" marR="0" lvl="0" indent="0" algn="l" rtl="0">
              <a:lnSpc>
                <a:spcPct val="100929"/>
              </a:lnSpc>
              <a:spcBef>
                <a:spcPts val="0"/>
              </a:spcBef>
              <a:spcAft>
                <a:spcPts val="0"/>
              </a:spcAft>
              <a:buNone/>
            </a:pPr>
            <a:r>
              <a:rPr lang="pt-BR" sz="5800" b="1">
                <a:solidFill>
                  <a:srgbClr val="FFFFFF"/>
                </a:solidFill>
              </a:rPr>
              <a:t>Variáveis</a:t>
            </a:r>
            <a:endParaRPr sz="5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549"/>
        <p:cNvGrpSpPr/>
        <p:nvPr/>
      </p:nvGrpSpPr>
      <p:grpSpPr>
        <a:xfrm>
          <a:off x="0" y="0"/>
          <a:ext cx="0" cy="0"/>
          <a:chOff x="0" y="0"/>
          <a:chExt cx="0" cy="0"/>
        </a:xfrm>
      </p:grpSpPr>
      <p:sp>
        <p:nvSpPr>
          <p:cNvPr id="550" name="Google Shape;550;p53"/>
          <p:cNvSpPr txBox="1"/>
          <p:nvPr/>
        </p:nvSpPr>
        <p:spPr>
          <a:xfrm>
            <a:off x="1781775" y="3009250"/>
            <a:ext cx="1753200" cy="1138500"/>
          </a:xfrm>
          <a:prstGeom prst="rect">
            <a:avLst/>
          </a:prstGeom>
          <a:noFill/>
          <a:ln w="28575" cap="flat" cmpd="sng">
            <a:solidFill>
              <a:srgbClr val="C9DAF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51" name="Google Shape;551;p53"/>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552" name="Google Shape;552;p53"/>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Variáveis</a:t>
            </a: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p:txBody>
      </p:sp>
      <p:sp>
        <p:nvSpPr>
          <p:cNvPr id="553" name="Google Shape;553;p53"/>
          <p:cNvSpPr txBox="1"/>
          <p:nvPr/>
        </p:nvSpPr>
        <p:spPr>
          <a:xfrm>
            <a:off x="1656375" y="1055800"/>
            <a:ext cx="55794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200">
                <a:solidFill>
                  <a:srgbClr val="222222"/>
                </a:solidFill>
              </a:rPr>
              <a:t>Uma variável é um objeto, um espaço em memória que utilizamos para representar um valor, que será usado no código.</a:t>
            </a:r>
            <a:endParaRPr sz="1200">
              <a:solidFill>
                <a:srgbClr val="222222"/>
              </a:solidFill>
            </a:endParaRPr>
          </a:p>
          <a:p>
            <a:pPr marL="0" lvl="0" indent="0" algn="ctr" rtl="0">
              <a:spcBef>
                <a:spcPts val="0"/>
              </a:spcBef>
              <a:spcAft>
                <a:spcPts val="0"/>
              </a:spcAft>
              <a:buNone/>
            </a:pPr>
            <a:endParaRPr sz="1200">
              <a:solidFill>
                <a:srgbClr val="222222"/>
              </a:solidFill>
              <a:highlight>
                <a:srgbClr val="FFFFFF"/>
              </a:highlight>
            </a:endParaRPr>
          </a:p>
        </p:txBody>
      </p:sp>
      <p:sp>
        <p:nvSpPr>
          <p:cNvPr id="554" name="Google Shape;554;p53"/>
          <p:cNvSpPr/>
          <p:nvPr/>
        </p:nvSpPr>
        <p:spPr>
          <a:xfrm>
            <a:off x="1966350" y="1026775"/>
            <a:ext cx="4969200" cy="651000"/>
          </a:xfrm>
          <a:prstGeom prst="wedgeRectCallout">
            <a:avLst>
              <a:gd name="adj1" fmla="val -39474"/>
              <a:gd name="adj2" fmla="val 104743"/>
            </a:avLst>
          </a:prstGeom>
          <a:noFill/>
          <a:ln w="2857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txBox="1"/>
          <p:nvPr/>
        </p:nvSpPr>
        <p:spPr>
          <a:xfrm>
            <a:off x="1880450" y="3020225"/>
            <a:ext cx="1704900" cy="12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Nome = "Jessika"</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Idade =  28</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Altura = 1.68</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e_matematica = True</a:t>
            </a:r>
            <a:endParaRPr>
              <a:latin typeface="Calibri"/>
              <a:ea typeface="Calibri"/>
              <a:cs typeface="Calibri"/>
              <a:sym typeface="Calibri"/>
            </a:endParaRPr>
          </a:p>
        </p:txBody>
      </p:sp>
      <p:cxnSp>
        <p:nvCxnSpPr>
          <p:cNvPr id="556" name="Google Shape;556;p53"/>
          <p:cNvCxnSpPr/>
          <p:nvPr/>
        </p:nvCxnSpPr>
        <p:spPr>
          <a:xfrm rot="10800000" flipH="1">
            <a:off x="3781575" y="3204400"/>
            <a:ext cx="1201200" cy="1800"/>
          </a:xfrm>
          <a:prstGeom prst="straightConnector1">
            <a:avLst/>
          </a:prstGeom>
          <a:noFill/>
          <a:ln w="9525" cap="flat" cmpd="sng">
            <a:solidFill>
              <a:schemeClr val="dk2"/>
            </a:solidFill>
            <a:prstDash val="solid"/>
            <a:round/>
            <a:headEnd type="none" w="med" len="med"/>
            <a:tailEnd type="triangle" w="med" len="med"/>
          </a:ln>
        </p:spPr>
      </p:cxnSp>
      <p:cxnSp>
        <p:nvCxnSpPr>
          <p:cNvPr id="557" name="Google Shape;557;p53"/>
          <p:cNvCxnSpPr/>
          <p:nvPr/>
        </p:nvCxnSpPr>
        <p:spPr>
          <a:xfrm rot="10800000" flipH="1">
            <a:off x="3791275" y="3428700"/>
            <a:ext cx="1191300" cy="300"/>
          </a:xfrm>
          <a:prstGeom prst="straightConnector1">
            <a:avLst/>
          </a:prstGeom>
          <a:noFill/>
          <a:ln w="9525" cap="flat" cmpd="sng">
            <a:solidFill>
              <a:schemeClr val="dk2"/>
            </a:solidFill>
            <a:prstDash val="solid"/>
            <a:round/>
            <a:headEnd type="none" w="med" len="med"/>
            <a:tailEnd type="triangle" w="med" len="med"/>
          </a:ln>
        </p:spPr>
      </p:cxnSp>
      <p:cxnSp>
        <p:nvCxnSpPr>
          <p:cNvPr id="558" name="Google Shape;558;p53"/>
          <p:cNvCxnSpPr/>
          <p:nvPr/>
        </p:nvCxnSpPr>
        <p:spPr>
          <a:xfrm>
            <a:off x="3781575" y="3642100"/>
            <a:ext cx="1201200" cy="10800"/>
          </a:xfrm>
          <a:prstGeom prst="straightConnector1">
            <a:avLst/>
          </a:prstGeom>
          <a:noFill/>
          <a:ln w="9525" cap="flat" cmpd="sng">
            <a:solidFill>
              <a:schemeClr val="dk2"/>
            </a:solidFill>
            <a:prstDash val="solid"/>
            <a:round/>
            <a:headEnd type="none" w="med" len="med"/>
            <a:tailEnd type="triangle" w="med" len="med"/>
          </a:ln>
        </p:spPr>
      </p:cxnSp>
      <p:cxnSp>
        <p:nvCxnSpPr>
          <p:cNvPr id="559" name="Google Shape;559;p53"/>
          <p:cNvCxnSpPr/>
          <p:nvPr/>
        </p:nvCxnSpPr>
        <p:spPr>
          <a:xfrm>
            <a:off x="3820325" y="3864900"/>
            <a:ext cx="1162500" cy="7800"/>
          </a:xfrm>
          <a:prstGeom prst="straightConnector1">
            <a:avLst/>
          </a:prstGeom>
          <a:noFill/>
          <a:ln w="9525" cap="flat" cmpd="sng">
            <a:solidFill>
              <a:schemeClr val="dk2"/>
            </a:solidFill>
            <a:prstDash val="solid"/>
            <a:round/>
            <a:headEnd type="none" w="med" len="med"/>
            <a:tailEnd type="triangle" w="med" len="med"/>
          </a:ln>
        </p:spPr>
      </p:cxnSp>
      <p:sp>
        <p:nvSpPr>
          <p:cNvPr id="560" name="Google Shape;560;p53"/>
          <p:cNvSpPr txBox="1"/>
          <p:nvPr/>
        </p:nvSpPr>
        <p:spPr>
          <a:xfrm>
            <a:off x="5408275" y="2928525"/>
            <a:ext cx="1385100" cy="11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61" name="Google Shape;561;p53"/>
          <p:cNvSpPr txBox="1"/>
          <p:nvPr/>
        </p:nvSpPr>
        <p:spPr>
          <a:xfrm>
            <a:off x="5268175" y="3009250"/>
            <a:ext cx="1753200" cy="1138500"/>
          </a:xfrm>
          <a:prstGeom prst="rect">
            <a:avLst/>
          </a:prstGeom>
          <a:noFill/>
          <a:ln w="28575" cap="flat" cmpd="sng">
            <a:solidFill>
              <a:srgbClr val="C9DAF8"/>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a:latin typeface="Calibri"/>
                <a:ea typeface="Calibri"/>
                <a:cs typeface="Calibri"/>
                <a:sym typeface="Calibri"/>
              </a:rPr>
              <a:t>String</a:t>
            </a:r>
            <a:endParaRPr>
              <a:latin typeface="Calibri"/>
              <a:ea typeface="Calibri"/>
              <a:cs typeface="Calibri"/>
              <a:sym typeface="Calibri"/>
            </a:endParaRPr>
          </a:p>
          <a:p>
            <a:pPr marL="0" lvl="0" indent="0" algn="ctr" rtl="0">
              <a:spcBef>
                <a:spcPts val="0"/>
              </a:spcBef>
              <a:spcAft>
                <a:spcPts val="0"/>
              </a:spcAft>
              <a:buNone/>
            </a:pPr>
            <a:r>
              <a:rPr lang="pt-BR">
                <a:latin typeface="Calibri"/>
                <a:ea typeface="Calibri"/>
                <a:cs typeface="Calibri"/>
                <a:sym typeface="Calibri"/>
              </a:rPr>
              <a:t>Int</a:t>
            </a:r>
            <a:endParaRPr>
              <a:latin typeface="Calibri"/>
              <a:ea typeface="Calibri"/>
              <a:cs typeface="Calibri"/>
              <a:sym typeface="Calibri"/>
            </a:endParaRPr>
          </a:p>
          <a:p>
            <a:pPr marL="0" lvl="0" indent="0" algn="ctr" rtl="0">
              <a:spcBef>
                <a:spcPts val="0"/>
              </a:spcBef>
              <a:spcAft>
                <a:spcPts val="0"/>
              </a:spcAft>
              <a:buNone/>
            </a:pPr>
            <a:r>
              <a:rPr lang="pt-BR">
                <a:latin typeface="Calibri"/>
                <a:ea typeface="Calibri"/>
                <a:cs typeface="Calibri"/>
                <a:sym typeface="Calibri"/>
              </a:rPr>
              <a:t>Float</a:t>
            </a:r>
            <a:endParaRPr>
              <a:latin typeface="Calibri"/>
              <a:ea typeface="Calibri"/>
              <a:cs typeface="Calibri"/>
              <a:sym typeface="Calibri"/>
            </a:endParaRPr>
          </a:p>
          <a:p>
            <a:pPr marL="0" lvl="0" indent="0" algn="ctr" rtl="0">
              <a:spcBef>
                <a:spcPts val="0"/>
              </a:spcBef>
              <a:spcAft>
                <a:spcPts val="0"/>
              </a:spcAft>
              <a:buNone/>
            </a:pPr>
            <a:r>
              <a:rPr lang="pt-BR">
                <a:latin typeface="Calibri"/>
                <a:ea typeface="Calibri"/>
                <a:cs typeface="Calibri"/>
                <a:sym typeface="Calibri"/>
              </a:rPr>
              <a:t>Boolean</a:t>
            </a:r>
            <a:endParaRPr>
              <a:latin typeface="Calibri"/>
              <a:ea typeface="Calibri"/>
              <a:cs typeface="Calibri"/>
              <a:sym typeface="Calibri"/>
            </a:endParaRPr>
          </a:p>
        </p:txBody>
      </p:sp>
      <p:sp>
        <p:nvSpPr>
          <p:cNvPr id="562" name="Google Shape;562;p53"/>
          <p:cNvSpPr txBox="1"/>
          <p:nvPr/>
        </p:nvSpPr>
        <p:spPr>
          <a:xfrm>
            <a:off x="2168475" y="2495800"/>
            <a:ext cx="8718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Impact"/>
                <a:ea typeface="Impact"/>
                <a:cs typeface="Impact"/>
                <a:sym typeface="Impact"/>
              </a:rPr>
              <a:t>Variáveis</a:t>
            </a:r>
            <a:endParaRPr>
              <a:latin typeface="Impact"/>
              <a:ea typeface="Impact"/>
              <a:cs typeface="Impact"/>
              <a:sym typeface="Impact"/>
            </a:endParaRPr>
          </a:p>
        </p:txBody>
      </p:sp>
      <p:sp>
        <p:nvSpPr>
          <p:cNvPr id="563" name="Google Shape;563;p53"/>
          <p:cNvSpPr txBox="1"/>
          <p:nvPr/>
        </p:nvSpPr>
        <p:spPr>
          <a:xfrm>
            <a:off x="5821550" y="2524900"/>
            <a:ext cx="10365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Impact"/>
                <a:ea typeface="Impact"/>
                <a:cs typeface="Impact"/>
                <a:sym typeface="Impact"/>
              </a:rPr>
              <a:t>Tipos</a:t>
            </a:r>
            <a:endParaRPr>
              <a:latin typeface="Impact"/>
              <a:ea typeface="Impact"/>
              <a:cs typeface="Impact"/>
              <a:sym typeface="Impact"/>
            </a:endParaRPr>
          </a:p>
        </p:txBody>
      </p:sp>
      <p:sp>
        <p:nvSpPr>
          <p:cNvPr id="564" name="Google Shape;564;p53"/>
          <p:cNvSpPr txBox="1"/>
          <p:nvPr/>
        </p:nvSpPr>
        <p:spPr>
          <a:xfrm>
            <a:off x="7888850" y="4668600"/>
            <a:ext cx="12012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latin typeface="Calibri"/>
                <a:ea typeface="Calibri"/>
                <a:cs typeface="Calibri"/>
                <a:sym typeface="Calibri"/>
              </a:rPr>
              <a:t>vamos codar?</a:t>
            </a:r>
            <a:endParaRPr b="1">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568"/>
        <p:cNvGrpSpPr/>
        <p:nvPr/>
      </p:nvGrpSpPr>
      <p:grpSpPr>
        <a:xfrm>
          <a:off x="0" y="0"/>
          <a:ext cx="0" cy="0"/>
          <a:chOff x="0" y="0"/>
          <a:chExt cx="0" cy="0"/>
        </a:xfrm>
      </p:grpSpPr>
      <p:sp>
        <p:nvSpPr>
          <p:cNvPr id="569" name="Google Shape;569;p54"/>
          <p:cNvSpPr/>
          <p:nvPr/>
        </p:nvSpPr>
        <p:spPr>
          <a:xfrm>
            <a:off x="-9185" y="0"/>
            <a:ext cx="9144000" cy="5120640"/>
          </a:xfrm>
          <a:custGeom>
            <a:avLst/>
            <a:gdLst/>
            <a:ahLst/>
            <a:cxnLst/>
            <a:rect l="l" t="t" r="r" b="b"/>
            <a:pathLst>
              <a:path w="10160000" h="18288000" extrusionOk="0">
                <a:moveTo>
                  <a:pt x="0" y="0"/>
                </a:moveTo>
                <a:lnTo>
                  <a:pt x="0" y="18288000"/>
                </a:lnTo>
                <a:lnTo>
                  <a:pt x="10160000" y="18288000"/>
                </a:lnTo>
                <a:lnTo>
                  <a:pt x="10160000" y="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0" name="Google Shape;570;p54"/>
          <p:cNvSpPr txBox="1"/>
          <p:nvPr/>
        </p:nvSpPr>
        <p:spPr>
          <a:xfrm rot="5400000">
            <a:off x="7863570" y="102181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571" name="Google Shape;571;p54"/>
          <p:cNvSpPr txBox="1"/>
          <p:nvPr/>
        </p:nvSpPr>
        <p:spPr>
          <a:xfrm>
            <a:off x="475825" y="492925"/>
            <a:ext cx="6217500" cy="1753800"/>
          </a:xfrm>
          <a:prstGeom prst="rect">
            <a:avLst/>
          </a:prstGeom>
          <a:noFill/>
          <a:ln>
            <a:noFill/>
          </a:ln>
        </p:spPr>
        <p:txBody>
          <a:bodyPr spcFirstLastPara="1" wrap="square" lIns="0" tIns="0" rIns="0" bIns="0" anchor="t" anchorCtr="0">
            <a:noAutofit/>
          </a:bodyPr>
          <a:lstStyle/>
          <a:p>
            <a:pPr marL="12700" marR="0" lvl="0" indent="0" algn="l" rtl="0">
              <a:lnSpc>
                <a:spcPct val="100929"/>
              </a:lnSpc>
              <a:spcBef>
                <a:spcPts val="0"/>
              </a:spcBef>
              <a:spcAft>
                <a:spcPts val="0"/>
              </a:spcAft>
              <a:buNone/>
            </a:pPr>
            <a:r>
              <a:rPr lang="pt-BR" sz="5800" b="1">
                <a:solidFill>
                  <a:srgbClr val="FFFFFF"/>
                </a:solidFill>
              </a:rPr>
              <a:t>Operadores</a:t>
            </a:r>
            <a:endParaRPr sz="5800" b="1">
              <a:solidFill>
                <a:srgbClr val="FFFFFF"/>
              </a:solidFill>
            </a:endParaRPr>
          </a:p>
          <a:p>
            <a:pPr marL="12700" marR="0" lvl="0" indent="0" algn="l" rtl="0">
              <a:lnSpc>
                <a:spcPct val="100929"/>
              </a:lnSpc>
              <a:spcBef>
                <a:spcPts val="0"/>
              </a:spcBef>
              <a:spcAft>
                <a:spcPts val="0"/>
              </a:spcAft>
              <a:buNone/>
            </a:pPr>
            <a:endParaRPr sz="5800" b="1">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575"/>
        <p:cNvGrpSpPr/>
        <p:nvPr/>
      </p:nvGrpSpPr>
      <p:grpSpPr>
        <a:xfrm>
          <a:off x="0" y="0"/>
          <a:ext cx="0" cy="0"/>
          <a:chOff x="0" y="0"/>
          <a:chExt cx="0" cy="0"/>
        </a:xfrm>
      </p:grpSpPr>
      <p:sp>
        <p:nvSpPr>
          <p:cNvPr id="576" name="Google Shape;576;p55"/>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577" name="Google Shape;577;p55"/>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Operadores</a:t>
            </a: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p:txBody>
      </p:sp>
      <p:sp>
        <p:nvSpPr>
          <p:cNvPr id="578" name="Google Shape;578;p55"/>
          <p:cNvSpPr txBox="1"/>
          <p:nvPr/>
        </p:nvSpPr>
        <p:spPr>
          <a:xfrm>
            <a:off x="1656375" y="1208200"/>
            <a:ext cx="55794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200">
                <a:solidFill>
                  <a:schemeClr val="dk1"/>
                </a:solidFill>
                <a:highlight>
                  <a:srgbClr val="FFFFFF"/>
                </a:highlight>
              </a:rPr>
              <a:t> Formas de se combinar elementos básicos da linguagem para formar expressões mais complexas. </a:t>
            </a:r>
            <a:endParaRPr sz="1200">
              <a:solidFill>
                <a:srgbClr val="222222"/>
              </a:solidFill>
            </a:endParaRPr>
          </a:p>
          <a:p>
            <a:pPr marL="0" lvl="0" indent="0" algn="ctr" rtl="0">
              <a:spcBef>
                <a:spcPts val="0"/>
              </a:spcBef>
              <a:spcAft>
                <a:spcPts val="0"/>
              </a:spcAft>
              <a:buNone/>
            </a:pPr>
            <a:endParaRPr sz="1200">
              <a:solidFill>
                <a:srgbClr val="222222"/>
              </a:solidFill>
              <a:highlight>
                <a:srgbClr val="FFFFFF"/>
              </a:highlight>
            </a:endParaRPr>
          </a:p>
        </p:txBody>
      </p:sp>
      <p:sp>
        <p:nvSpPr>
          <p:cNvPr id="579" name="Google Shape;579;p55"/>
          <p:cNvSpPr/>
          <p:nvPr/>
        </p:nvSpPr>
        <p:spPr>
          <a:xfrm>
            <a:off x="3813593" y="2136650"/>
            <a:ext cx="1538100" cy="442500"/>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Tipos de Operadores</a:t>
            </a:r>
            <a:endParaRPr sz="1000">
              <a:solidFill>
                <a:srgbClr val="FFFFFF"/>
              </a:solidFill>
              <a:latin typeface="Roboto"/>
              <a:ea typeface="Roboto"/>
              <a:cs typeface="Roboto"/>
              <a:sym typeface="Roboto"/>
            </a:endParaRPr>
          </a:p>
        </p:txBody>
      </p:sp>
      <p:sp>
        <p:nvSpPr>
          <p:cNvPr id="580" name="Google Shape;580;p55"/>
          <p:cNvSpPr/>
          <p:nvPr/>
        </p:nvSpPr>
        <p:spPr>
          <a:xfrm>
            <a:off x="4582640" y="3036351"/>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Operadores Lógicos</a:t>
            </a:r>
            <a:endParaRPr>
              <a:solidFill>
                <a:srgbClr val="FFFFFF"/>
              </a:solidFill>
            </a:endParaRPr>
          </a:p>
        </p:txBody>
      </p:sp>
      <p:sp>
        <p:nvSpPr>
          <p:cNvPr id="581" name="Google Shape;581;p55"/>
          <p:cNvSpPr/>
          <p:nvPr/>
        </p:nvSpPr>
        <p:spPr>
          <a:xfrm>
            <a:off x="1042047" y="3036351"/>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Operadores Aritméticos</a:t>
            </a:r>
            <a:endParaRPr>
              <a:solidFill>
                <a:srgbClr val="FFFFFF"/>
              </a:solidFill>
            </a:endParaRPr>
          </a:p>
        </p:txBody>
      </p:sp>
      <p:cxnSp>
        <p:nvCxnSpPr>
          <p:cNvPr id="582" name="Google Shape;582;p55"/>
          <p:cNvCxnSpPr>
            <a:stCxn id="579" idx="2"/>
            <a:endCxn id="580" idx="0"/>
          </p:cNvCxnSpPr>
          <p:nvPr/>
        </p:nvCxnSpPr>
        <p:spPr>
          <a:xfrm rot="-5400000" flipH="1">
            <a:off x="4738493" y="2423300"/>
            <a:ext cx="457200" cy="7689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583" name="Google Shape;583;p55"/>
          <p:cNvCxnSpPr>
            <a:stCxn id="581" idx="0"/>
            <a:endCxn id="579" idx="2"/>
          </p:cNvCxnSpPr>
          <p:nvPr/>
        </p:nvCxnSpPr>
        <p:spPr>
          <a:xfrm rot="-5400000">
            <a:off x="2968197" y="1422051"/>
            <a:ext cx="457200" cy="27714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584" name="Google Shape;584;p55"/>
          <p:cNvSpPr/>
          <p:nvPr/>
        </p:nvSpPr>
        <p:spPr>
          <a:xfrm>
            <a:off x="2812340" y="3036351"/>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Operadores Relacionais</a:t>
            </a:r>
            <a:endParaRPr>
              <a:solidFill>
                <a:srgbClr val="FFFFFF"/>
              </a:solidFill>
            </a:endParaRPr>
          </a:p>
        </p:txBody>
      </p:sp>
      <p:cxnSp>
        <p:nvCxnSpPr>
          <p:cNvPr id="585" name="Google Shape;585;p55"/>
          <p:cNvCxnSpPr>
            <a:stCxn id="579" idx="2"/>
            <a:endCxn id="584" idx="0"/>
          </p:cNvCxnSpPr>
          <p:nvPr/>
        </p:nvCxnSpPr>
        <p:spPr>
          <a:xfrm rot="5400000">
            <a:off x="3853343" y="2307050"/>
            <a:ext cx="457200" cy="10014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586" name="Google Shape;586;p55"/>
          <p:cNvSpPr/>
          <p:nvPr/>
        </p:nvSpPr>
        <p:spPr>
          <a:xfrm>
            <a:off x="6423780" y="3033809"/>
            <a:ext cx="1535400" cy="4476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Operadores de atribuição</a:t>
            </a:r>
            <a:endParaRPr>
              <a:solidFill>
                <a:srgbClr val="FFFFFF"/>
              </a:solidFill>
            </a:endParaRPr>
          </a:p>
        </p:txBody>
      </p:sp>
      <p:cxnSp>
        <p:nvCxnSpPr>
          <p:cNvPr id="587" name="Google Shape;587;p55"/>
          <p:cNvCxnSpPr>
            <a:stCxn id="579" idx="2"/>
            <a:endCxn id="586" idx="0"/>
          </p:cNvCxnSpPr>
          <p:nvPr/>
        </p:nvCxnSpPr>
        <p:spPr>
          <a:xfrm rot="-5400000" flipH="1">
            <a:off x="5659643" y="1502150"/>
            <a:ext cx="454800" cy="2608800"/>
          </a:xfrm>
          <a:prstGeom prst="bentConnector3">
            <a:avLst>
              <a:gd name="adj1" fmla="val 49984"/>
            </a:avLst>
          </a:prstGeom>
          <a:noFill/>
          <a:ln w="9525" cap="flat" cmpd="sng">
            <a:solidFill>
              <a:srgbClr val="C2C2C2"/>
            </a:solidFill>
            <a:prstDash val="solid"/>
            <a:round/>
            <a:headEnd type="none" w="sm" len="sm"/>
            <a:tailEnd type="none" w="sm" len="sm"/>
          </a:ln>
        </p:spPr>
      </p:cxnSp>
      <p:sp>
        <p:nvSpPr>
          <p:cNvPr id="588" name="Google Shape;588;p55"/>
          <p:cNvSpPr/>
          <p:nvPr/>
        </p:nvSpPr>
        <p:spPr>
          <a:xfrm>
            <a:off x="1910150" y="1219525"/>
            <a:ext cx="5100900" cy="555000"/>
          </a:xfrm>
          <a:prstGeom prst="rect">
            <a:avLst/>
          </a:prstGeom>
          <a:no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55"/>
          <p:cNvPicPr preferRelativeResize="0"/>
          <p:nvPr/>
        </p:nvPicPr>
        <p:blipFill rotWithShape="1">
          <a:blip r:embed="rId3">
            <a:alphaModFix/>
          </a:blip>
          <a:srcRect b="28479"/>
          <a:stretch/>
        </p:blipFill>
        <p:spPr>
          <a:xfrm>
            <a:off x="1234200" y="3650625"/>
            <a:ext cx="1201200" cy="859097"/>
          </a:xfrm>
          <a:prstGeom prst="rect">
            <a:avLst/>
          </a:prstGeom>
          <a:noFill/>
          <a:ln>
            <a:noFill/>
          </a:ln>
        </p:spPr>
      </p:pic>
      <p:pic>
        <p:nvPicPr>
          <p:cNvPr id="590" name="Google Shape;590;p55"/>
          <p:cNvPicPr preferRelativeResize="0"/>
          <p:nvPr/>
        </p:nvPicPr>
        <p:blipFill>
          <a:blip r:embed="rId4">
            <a:alphaModFix/>
          </a:blip>
          <a:stretch>
            <a:fillRect/>
          </a:stretch>
        </p:blipFill>
        <p:spPr>
          <a:xfrm>
            <a:off x="3196950" y="3612343"/>
            <a:ext cx="768900" cy="925570"/>
          </a:xfrm>
          <a:prstGeom prst="rect">
            <a:avLst/>
          </a:prstGeom>
          <a:noFill/>
          <a:ln>
            <a:noFill/>
          </a:ln>
        </p:spPr>
      </p:pic>
      <p:pic>
        <p:nvPicPr>
          <p:cNvPr id="591" name="Google Shape;591;p55"/>
          <p:cNvPicPr preferRelativeResize="0"/>
          <p:nvPr/>
        </p:nvPicPr>
        <p:blipFill>
          <a:blip r:embed="rId5">
            <a:alphaModFix/>
          </a:blip>
          <a:stretch>
            <a:fillRect/>
          </a:stretch>
        </p:blipFill>
        <p:spPr>
          <a:xfrm>
            <a:off x="4678725" y="3682975"/>
            <a:ext cx="1477614" cy="861050"/>
          </a:xfrm>
          <a:prstGeom prst="rect">
            <a:avLst/>
          </a:prstGeom>
          <a:noFill/>
          <a:ln>
            <a:noFill/>
          </a:ln>
        </p:spPr>
      </p:pic>
      <p:pic>
        <p:nvPicPr>
          <p:cNvPr id="592" name="Google Shape;592;p55"/>
          <p:cNvPicPr preferRelativeResize="0"/>
          <p:nvPr/>
        </p:nvPicPr>
        <p:blipFill>
          <a:blip r:embed="rId6">
            <a:alphaModFix/>
          </a:blip>
          <a:stretch>
            <a:fillRect/>
          </a:stretch>
        </p:blipFill>
        <p:spPr>
          <a:xfrm>
            <a:off x="6603650" y="3676876"/>
            <a:ext cx="1270888" cy="861050"/>
          </a:xfrm>
          <a:prstGeom prst="rect">
            <a:avLst/>
          </a:prstGeom>
          <a:noFill/>
          <a:ln>
            <a:noFill/>
          </a:ln>
        </p:spPr>
      </p:pic>
      <p:sp>
        <p:nvSpPr>
          <p:cNvPr id="593" name="Google Shape;593;p55"/>
          <p:cNvSpPr txBox="1"/>
          <p:nvPr/>
        </p:nvSpPr>
        <p:spPr>
          <a:xfrm>
            <a:off x="7794000" y="4671125"/>
            <a:ext cx="12012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latin typeface="Calibri"/>
                <a:ea typeface="Calibri"/>
                <a:cs typeface="Calibri"/>
                <a:sym typeface="Calibri"/>
              </a:rPr>
              <a:t>vamos codar?</a:t>
            </a:r>
            <a:endParaRPr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597"/>
        <p:cNvGrpSpPr/>
        <p:nvPr/>
      </p:nvGrpSpPr>
      <p:grpSpPr>
        <a:xfrm>
          <a:off x="0" y="0"/>
          <a:ext cx="0" cy="0"/>
          <a:chOff x="0" y="0"/>
          <a:chExt cx="0" cy="0"/>
        </a:xfrm>
      </p:grpSpPr>
      <p:sp>
        <p:nvSpPr>
          <p:cNvPr id="598" name="Google Shape;598;p56"/>
          <p:cNvSpPr/>
          <p:nvPr/>
        </p:nvSpPr>
        <p:spPr>
          <a:xfrm>
            <a:off x="-9185" y="0"/>
            <a:ext cx="9144000" cy="5120640"/>
          </a:xfrm>
          <a:custGeom>
            <a:avLst/>
            <a:gdLst/>
            <a:ahLst/>
            <a:cxnLst/>
            <a:rect l="l" t="t" r="r" b="b"/>
            <a:pathLst>
              <a:path w="10160000" h="18288000" extrusionOk="0">
                <a:moveTo>
                  <a:pt x="0" y="0"/>
                </a:moveTo>
                <a:lnTo>
                  <a:pt x="0" y="18288000"/>
                </a:lnTo>
                <a:lnTo>
                  <a:pt x="10160000" y="18288000"/>
                </a:lnTo>
                <a:lnTo>
                  <a:pt x="10160000" y="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9" name="Google Shape;599;p56"/>
          <p:cNvSpPr txBox="1"/>
          <p:nvPr/>
        </p:nvSpPr>
        <p:spPr>
          <a:xfrm rot="5400000">
            <a:off x="7863570" y="102181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600" name="Google Shape;600;p56"/>
          <p:cNvSpPr txBox="1"/>
          <p:nvPr/>
        </p:nvSpPr>
        <p:spPr>
          <a:xfrm>
            <a:off x="475825" y="492925"/>
            <a:ext cx="6217500" cy="1753800"/>
          </a:xfrm>
          <a:prstGeom prst="rect">
            <a:avLst/>
          </a:prstGeom>
          <a:noFill/>
          <a:ln>
            <a:noFill/>
          </a:ln>
        </p:spPr>
        <p:txBody>
          <a:bodyPr spcFirstLastPara="1" wrap="square" lIns="0" tIns="0" rIns="0" bIns="0" anchor="t" anchorCtr="0">
            <a:noAutofit/>
          </a:bodyPr>
          <a:lstStyle/>
          <a:p>
            <a:pPr marL="12700" marR="0" lvl="0" indent="0" algn="l" rtl="0">
              <a:lnSpc>
                <a:spcPct val="100929"/>
              </a:lnSpc>
              <a:spcBef>
                <a:spcPts val="0"/>
              </a:spcBef>
              <a:spcAft>
                <a:spcPts val="0"/>
              </a:spcAft>
              <a:buNone/>
            </a:pPr>
            <a:r>
              <a:rPr lang="pt-BR" sz="5800" b="1">
                <a:solidFill>
                  <a:srgbClr val="FFFFFF"/>
                </a:solidFill>
              </a:rPr>
              <a:t>Estruturas de dados</a:t>
            </a:r>
            <a:endParaRPr sz="5800" b="1">
              <a:solidFill>
                <a:srgbClr val="FFFFFF"/>
              </a:solidFill>
            </a:endParaRPr>
          </a:p>
          <a:p>
            <a:pPr marL="12700" marR="0" lvl="0" indent="0" algn="l" rtl="0">
              <a:lnSpc>
                <a:spcPct val="100929"/>
              </a:lnSpc>
              <a:spcBef>
                <a:spcPts val="0"/>
              </a:spcBef>
              <a:spcAft>
                <a:spcPts val="0"/>
              </a:spcAft>
              <a:buNone/>
            </a:pPr>
            <a:endParaRPr sz="5800" b="1">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604"/>
        <p:cNvGrpSpPr/>
        <p:nvPr/>
      </p:nvGrpSpPr>
      <p:grpSpPr>
        <a:xfrm>
          <a:off x="0" y="0"/>
          <a:ext cx="0" cy="0"/>
          <a:chOff x="0" y="0"/>
          <a:chExt cx="0" cy="0"/>
        </a:xfrm>
      </p:grpSpPr>
      <p:sp>
        <p:nvSpPr>
          <p:cNvPr id="605" name="Google Shape;605;p57"/>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606" name="Google Shape;606;p57"/>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Estruturas de dados</a:t>
            </a: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p:txBody>
      </p:sp>
      <p:sp>
        <p:nvSpPr>
          <p:cNvPr id="607" name="Google Shape;607;p57"/>
          <p:cNvSpPr/>
          <p:nvPr/>
        </p:nvSpPr>
        <p:spPr>
          <a:xfrm>
            <a:off x="2352825" y="1343225"/>
            <a:ext cx="4255200" cy="555000"/>
          </a:xfrm>
          <a:prstGeom prst="rect">
            <a:avLst/>
          </a:prstGeom>
          <a:no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pt-BR">
                <a:solidFill>
                  <a:schemeClr val="dk1"/>
                </a:solidFill>
              </a:rPr>
              <a:t>Coleções de dados com características específicas</a:t>
            </a:r>
            <a:endParaRPr>
              <a:solidFill>
                <a:schemeClr val="dk1"/>
              </a:solidFill>
            </a:endParaRPr>
          </a:p>
        </p:txBody>
      </p:sp>
      <p:sp>
        <p:nvSpPr>
          <p:cNvPr id="608" name="Google Shape;608;p57"/>
          <p:cNvSpPr txBox="1"/>
          <p:nvPr/>
        </p:nvSpPr>
        <p:spPr>
          <a:xfrm>
            <a:off x="893875" y="2702525"/>
            <a:ext cx="3326700" cy="20340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pt-BR" b="1"/>
              <a:t>Listas:</a:t>
            </a:r>
            <a:r>
              <a:rPr lang="pt-BR"/>
              <a:t> </a:t>
            </a:r>
            <a:r>
              <a:rPr lang="pt-BR">
                <a:solidFill>
                  <a:srgbClr val="EA9999"/>
                </a:solidFill>
              </a:rPr>
              <a:t>[</a:t>
            </a:r>
            <a:r>
              <a:rPr lang="pt-BR"/>
              <a:t>1,2.5, "dados",[4,8]</a:t>
            </a:r>
            <a:r>
              <a:rPr lang="pt-BR">
                <a:solidFill>
                  <a:srgbClr val="EA9999"/>
                </a:solidFill>
              </a:rPr>
              <a:t>]</a:t>
            </a:r>
            <a:endParaRPr>
              <a:solidFill>
                <a:srgbClr val="EA9999"/>
              </a:solidFill>
            </a:endParaRPr>
          </a:p>
          <a:p>
            <a:pPr marL="0" lvl="0" indent="0" algn="l" rtl="0">
              <a:lnSpc>
                <a:spcPct val="200000"/>
              </a:lnSpc>
              <a:spcBef>
                <a:spcPts val="0"/>
              </a:spcBef>
              <a:spcAft>
                <a:spcPts val="0"/>
              </a:spcAft>
              <a:buNone/>
            </a:pPr>
            <a:r>
              <a:rPr lang="pt-BR" b="1"/>
              <a:t>Tuplas: </a:t>
            </a:r>
            <a:r>
              <a:rPr lang="pt-BR">
                <a:solidFill>
                  <a:srgbClr val="EA9999"/>
                </a:solidFill>
              </a:rPr>
              <a:t>(</a:t>
            </a:r>
            <a:r>
              <a:rPr lang="pt-BR"/>
              <a:t>1,2,3,2</a:t>
            </a:r>
            <a:r>
              <a:rPr lang="pt-BR">
                <a:solidFill>
                  <a:srgbClr val="EA9999"/>
                </a:solidFill>
              </a:rPr>
              <a:t>)</a:t>
            </a:r>
            <a:endParaRPr>
              <a:solidFill>
                <a:srgbClr val="EA9999"/>
              </a:solidFill>
            </a:endParaRPr>
          </a:p>
          <a:p>
            <a:pPr marL="0" lvl="0" indent="0" algn="l" rtl="0">
              <a:lnSpc>
                <a:spcPct val="200000"/>
              </a:lnSpc>
              <a:spcBef>
                <a:spcPts val="0"/>
              </a:spcBef>
              <a:spcAft>
                <a:spcPts val="0"/>
              </a:spcAft>
              <a:buNone/>
            </a:pPr>
            <a:r>
              <a:rPr lang="pt-BR" b="1"/>
              <a:t>Dicionários:</a:t>
            </a:r>
            <a:r>
              <a:rPr lang="pt-BR"/>
              <a:t> </a:t>
            </a:r>
            <a:r>
              <a:rPr lang="pt-BR">
                <a:solidFill>
                  <a:srgbClr val="EA9999"/>
                </a:solidFill>
              </a:rPr>
              <a:t>{</a:t>
            </a:r>
            <a:r>
              <a:rPr lang="pt-BR"/>
              <a:t>"AI":1, "ML":2, "DL":[3,4]</a:t>
            </a:r>
            <a:r>
              <a:rPr lang="pt-BR">
                <a:solidFill>
                  <a:srgbClr val="EA9999"/>
                </a:solidFill>
              </a:rPr>
              <a:t>}</a:t>
            </a:r>
            <a:endParaRPr>
              <a:solidFill>
                <a:srgbClr val="EA9999"/>
              </a:solidFill>
            </a:endParaRPr>
          </a:p>
          <a:p>
            <a:pPr marL="0" lvl="0" indent="0" algn="l" rtl="0">
              <a:lnSpc>
                <a:spcPct val="200000"/>
              </a:lnSpc>
              <a:spcBef>
                <a:spcPts val="0"/>
              </a:spcBef>
              <a:spcAft>
                <a:spcPts val="0"/>
              </a:spcAft>
              <a:buNone/>
            </a:pPr>
            <a:r>
              <a:rPr lang="pt-BR" b="1"/>
              <a:t>Conjuntos: </a:t>
            </a:r>
            <a:r>
              <a:rPr lang="pt-BR">
                <a:solidFill>
                  <a:srgbClr val="EA9999"/>
                </a:solidFill>
              </a:rPr>
              <a:t>{</a:t>
            </a:r>
            <a:r>
              <a:rPr lang="pt-BR"/>
              <a:t>1,2,3</a:t>
            </a:r>
            <a:r>
              <a:rPr lang="pt-BR">
                <a:solidFill>
                  <a:srgbClr val="EA9999"/>
                </a:solidFill>
              </a:rPr>
              <a:t>}</a:t>
            </a:r>
            <a:endParaRPr>
              <a:solidFill>
                <a:srgbClr val="EA9999"/>
              </a:solidFill>
            </a:endParaRPr>
          </a:p>
          <a:p>
            <a:pPr marL="0" lvl="0" indent="0" algn="l" rtl="0">
              <a:spcBef>
                <a:spcPts val="0"/>
              </a:spcBef>
              <a:spcAft>
                <a:spcPts val="0"/>
              </a:spcAft>
              <a:buNone/>
            </a:pPr>
            <a:endParaRPr>
              <a:latin typeface="Calibri"/>
              <a:ea typeface="Calibri"/>
              <a:cs typeface="Calibri"/>
              <a:sym typeface="Calibri"/>
            </a:endParaRPr>
          </a:p>
        </p:txBody>
      </p:sp>
      <p:cxnSp>
        <p:nvCxnSpPr>
          <p:cNvPr id="609" name="Google Shape;609;p57"/>
          <p:cNvCxnSpPr/>
          <p:nvPr/>
        </p:nvCxnSpPr>
        <p:spPr>
          <a:xfrm>
            <a:off x="3407050" y="2935000"/>
            <a:ext cx="619800" cy="0"/>
          </a:xfrm>
          <a:prstGeom prst="straightConnector1">
            <a:avLst/>
          </a:prstGeom>
          <a:noFill/>
          <a:ln w="9525" cap="flat" cmpd="sng">
            <a:solidFill>
              <a:schemeClr val="dk2"/>
            </a:solidFill>
            <a:prstDash val="solid"/>
            <a:round/>
            <a:headEnd type="none" w="med" len="med"/>
            <a:tailEnd type="triangle" w="med" len="med"/>
          </a:ln>
        </p:spPr>
      </p:cxnSp>
      <p:sp>
        <p:nvSpPr>
          <p:cNvPr id="610" name="Google Shape;610;p57"/>
          <p:cNvSpPr txBox="1"/>
          <p:nvPr/>
        </p:nvSpPr>
        <p:spPr>
          <a:xfrm>
            <a:off x="4220700" y="2673450"/>
            <a:ext cx="29253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Mutáveis, dados de vários tipos;</a:t>
            </a:r>
            <a:endParaRPr>
              <a:latin typeface="Calibri"/>
              <a:ea typeface="Calibri"/>
              <a:cs typeface="Calibri"/>
              <a:sym typeface="Calibri"/>
            </a:endParaRPr>
          </a:p>
        </p:txBody>
      </p:sp>
      <p:cxnSp>
        <p:nvCxnSpPr>
          <p:cNvPr id="611" name="Google Shape;611;p57"/>
          <p:cNvCxnSpPr/>
          <p:nvPr/>
        </p:nvCxnSpPr>
        <p:spPr>
          <a:xfrm>
            <a:off x="2590800" y="3329550"/>
            <a:ext cx="619800" cy="0"/>
          </a:xfrm>
          <a:prstGeom prst="straightConnector1">
            <a:avLst/>
          </a:prstGeom>
          <a:noFill/>
          <a:ln w="9525" cap="flat" cmpd="sng">
            <a:solidFill>
              <a:schemeClr val="dk2"/>
            </a:solidFill>
            <a:prstDash val="solid"/>
            <a:round/>
            <a:headEnd type="none" w="med" len="med"/>
            <a:tailEnd type="triangle" w="med" len="med"/>
          </a:ln>
        </p:spPr>
      </p:cxnSp>
      <p:sp>
        <p:nvSpPr>
          <p:cNvPr id="612" name="Google Shape;612;p57"/>
          <p:cNvSpPr txBox="1"/>
          <p:nvPr/>
        </p:nvSpPr>
        <p:spPr>
          <a:xfrm>
            <a:off x="3383325" y="3145500"/>
            <a:ext cx="52545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solidFill>
                  <a:schemeClr val="dk1"/>
                </a:solidFill>
              </a:rPr>
              <a:t>Imutável (alterar a tupla toda apenas) </a:t>
            </a:r>
            <a:r>
              <a:rPr lang="pt-BR">
                <a:latin typeface="Calibri"/>
                <a:ea typeface="Calibri"/>
                <a:cs typeface="Calibri"/>
                <a:sym typeface="Calibri"/>
              </a:rPr>
              <a:t>, dados de vários tipos;</a:t>
            </a:r>
            <a:endParaRPr>
              <a:latin typeface="Calibri"/>
              <a:ea typeface="Calibri"/>
              <a:cs typeface="Calibri"/>
              <a:sym typeface="Calibri"/>
            </a:endParaRPr>
          </a:p>
        </p:txBody>
      </p:sp>
      <p:sp>
        <p:nvSpPr>
          <p:cNvPr id="613" name="Google Shape;613;p57"/>
          <p:cNvSpPr txBox="1"/>
          <p:nvPr/>
        </p:nvSpPr>
        <p:spPr>
          <a:xfrm>
            <a:off x="5056975" y="3535475"/>
            <a:ext cx="29253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Mutáveis, conceito chave-valor;</a:t>
            </a:r>
            <a:endParaRPr>
              <a:latin typeface="Calibri"/>
              <a:ea typeface="Calibri"/>
              <a:cs typeface="Calibri"/>
              <a:sym typeface="Calibri"/>
            </a:endParaRPr>
          </a:p>
        </p:txBody>
      </p:sp>
      <p:cxnSp>
        <p:nvCxnSpPr>
          <p:cNvPr id="614" name="Google Shape;614;p57"/>
          <p:cNvCxnSpPr/>
          <p:nvPr/>
        </p:nvCxnSpPr>
        <p:spPr>
          <a:xfrm>
            <a:off x="4220575" y="3758275"/>
            <a:ext cx="619800" cy="0"/>
          </a:xfrm>
          <a:prstGeom prst="straightConnector1">
            <a:avLst/>
          </a:prstGeom>
          <a:noFill/>
          <a:ln w="9525" cap="flat" cmpd="sng">
            <a:solidFill>
              <a:schemeClr val="dk2"/>
            </a:solidFill>
            <a:prstDash val="solid"/>
            <a:round/>
            <a:headEnd type="none" w="med" len="med"/>
            <a:tailEnd type="triangle" w="med" len="med"/>
          </a:ln>
        </p:spPr>
      </p:cxnSp>
      <p:cxnSp>
        <p:nvCxnSpPr>
          <p:cNvPr id="615" name="Google Shape;615;p57"/>
          <p:cNvCxnSpPr/>
          <p:nvPr/>
        </p:nvCxnSpPr>
        <p:spPr>
          <a:xfrm>
            <a:off x="2659125" y="4201275"/>
            <a:ext cx="619800" cy="0"/>
          </a:xfrm>
          <a:prstGeom prst="straightConnector1">
            <a:avLst/>
          </a:prstGeom>
          <a:noFill/>
          <a:ln w="9525" cap="flat" cmpd="sng">
            <a:solidFill>
              <a:schemeClr val="dk2"/>
            </a:solidFill>
            <a:prstDash val="solid"/>
            <a:round/>
            <a:headEnd type="none" w="med" len="med"/>
            <a:tailEnd type="triangle" w="med" len="med"/>
          </a:ln>
        </p:spPr>
      </p:cxnSp>
      <p:sp>
        <p:nvSpPr>
          <p:cNvPr id="616" name="Google Shape;616;p57"/>
          <p:cNvSpPr txBox="1"/>
          <p:nvPr/>
        </p:nvSpPr>
        <p:spPr>
          <a:xfrm>
            <a:off x="3601225" y="4002950"/>
            <a:ext cx="35841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Mutáveis, não ordenado, elementos únicos;</a:t>
            </a:r>
            <a:endParaRPr>
              <a:latin typeface="Calibri"/>
              <a:ea typeface="Calibri"/>
              <a:cs typeface="Calibri"/>
              <a:sym typeface="Calibri"/>
            </a:endParaRPr>
          </a:p>
        </p:txBody>
      </p:sp>
      <p:sp>
        <p:nvSpPr>
          <p:cNvPr id="617" name="Google Shape;617;p57"/>
          <p:cNvSpPr txBox="1"/>
          <p:nvPr/>
        </p:nvSpPr>
        <p:spPr>
          <a:xfrm>
            <a:off x="7794000" y="4671125"/>
            <a:ext cx="12012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latin typeface="Calibri"/>
                <a:ea typeface="Calibri"/>
                <a:cs typeface="Calibri"/>
                <a:sym typeface="Calibri"/>
              </a:rPr>
              <a:t>vamos codar?</a:t>
            </a:r>
            <a:endParaRPr b="1">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Google Shape;628;p59"/>
          <p:cNvSpPr/>
          <p:nvPr/>
        </p:nvSpPr>
        <p:spPr>
          <a:xfrm>
            <a:off x="1905" y="3334"/>
            <a:ext cx="9142095" cy="5128876"/>
          </a:xfrm>
          <a:custGeom>
            <a:avLst/>
            <a:gdLst/>
            <a:ahLst/>
            <a:cxnLst/>
            <a:rect l="l" t="t" r="r" b="b"/>
            <a:pathLst>
              <a:path w="18284190" h="10156190" extrusionOk="0">
                <a:moveTo>
                  <a:pt x="18283809" y="0"/>
                </a:moveTo>
                <a:lnTo>
                  <a:pt x="0" y="0"/>
                </a:lnTo>
                <a:lnTo>
                  <a:pt x="0" y="10155758"/>
                </a:lnTo>
                <a:lnTo>
                  <a:pt x="18283809" y="10155758"/>
                </a:lnTo>
                <a:lnTo>
                  <a:pt x="18283809" y="0"/>
                </a:lnTo>
                <a:close/>
              </a:path>
            </a:pathLst>
          </a:custGeom>
          <a:solidFill>
            <a:srgbClr val="0017D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9" name="Google Shape;629;p59"/>
          <p:cNvSpPr txBox="1"/>
          <p:nvPr/>
        </p:nvSpPr>
        <p:spPr>
          <a:xfrm>
            <a:off x="478623" y="4173125"/>
            <a:ext cx="18609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a:solidFill>
                  <a:srgbClr val="FFFFFF"/>
                </a:solidFill>
              </a:rPr>
              <a:t>Jéssika Ribeiro</a:t>
            </a:r>
            <a:endParaRPr sz="1800">
              <a:solidFill>
                <a:schemeClr val="dk1"/>
              </a:solidFill>
              <a:latin typeface="Arial"/>
              <a:ea typeface="Arial"/>
              <a:cs typeface="Arial"/>
              <a:sym typeface="Arial"/>
            </a:endParaRPr>
          </a:p>
        </p:txBody>
      </p:sp>
      <p:sp>
        <p:nvSpPr>
          <p:cNvPr id="630" name="Google Shape;630;p59"/>
          <p:cNvSpPr txBox="1"/>
          <p:nvPr/>
        </p:nvSpPr>
        <p:spPr>
          <a:xfrm>
            <a:off x="7412810" y="417312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631" name="Google Shape;631;p59"/>
          <p:cNvSpPr txBox="1">
            <a:spLocks noGrp="1"/>
          </p:cNvSpPr>
          <p:nvPr>
            <p:ph type="title"/>
          </p:nvPr>
        </p:nvSpPr>
        <p:spPr>
          <a:xfrm>
            <a:off x="478625" y="257175"/>
            <a:ext cx="7914300" cy="2314500"/>
          </a:xfrm>
          <a:prstGeom prst="rect">
            <a:avLst/>
          </a:prstGeom>
          <a:noFill/>
          <a:ln>
            <a:noFill/>
          </a:ln>
        </p:spPr>
        <p:txBody>
          <a:bodyPr spcFirstLastPara="1" wrap="square" lIns="0" tIns="6350" rIns="0" bIns="0" anchor="t" anchorCtr="0">
            <a:noAutofit/>
          </a:bodyPr>
          <a:lstStyle/>
          <a:p>
            <a:pPr marL="0" lvl="0" indent="0" algn="l" rtl="0">
              <a:lnSpc>
                <a:spcPct val="105186"/>
              </a:lnSpc>
              <a:spcBef>
                <a:spcPts val="0"/>
              </a:spcBef>
              <a:spcAft>
                <a:spcPts val="0"/>
              </a:spcAft>
              <a:buNone/>
            </a:pPr>
            <a:r>
              <a:rPr lang="pt-BR" sz="2500"/>
              <a:t>Fundamentos de</a:t>
            </a:r>
            <a:endParaRPr sz="2500"/>
          </a:p>
          <a:p>
            <a:pPr marL="12700" lvl="0" indent="0" algn="l" rtl="0">
              <a:lnSpc>
                <a:spcPct val="113571"/>
              </a:lnSpc>
              <a:spcBef>
                <a:spcPts val="0"/>
              </a:spcBef>
              <a:spcAft>
                <a:spcPts val="0"/>
              </a:spcAft>
              <a:buNone/>
            </a:pPr>
            <a:r>
              <a:rPr lang="pt-BR" sz="5800"/>
              <a:t>Python 2</a:t>
            </a:r>
            <a:endParaRPr sz="5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635"/>
        <p:cNvGrpSpPr/>
        <p:nvPr/>
      </p:nvGrpSpPr>
      <p:grpSpPr>
        <a:xfrm>
          <a:off x="0" y="0"/>
          <a:ext cx="0" cy="0"/>
          <a:chOff x="0" y="0"/>
          <a:chExt cx="0" cy="0"/>
        </a:xfrm>
      </p:grpSpPr>
      <p:sp>
        <p:nvSpPr>
          <p:cNvPr id="636" name="Google Shape;636;p60"/>
          <p:cNvSpPr/>
          <p:nvPr/>
        </p:nvSpPr>
        <p:spPr>
          <a:xfrm>
            <a:off x="-9185" y="0"/>
            <a:ext cx="9144000" cy="5120640"/>
          </a:xfrm>
          <a:custGeom>
            <a:avLst/>
            <a:gdLst/>
            <a:ahLst/>
            <a:cxnLst/>
            <a:rect l="l" t="t" r="r" b="b"/>
            <a:pathLst>
              <a:path w="10160000" h="18288000" extrusionOk="0">
                <a:moveTo>
                  <a:pt x="0" y="0"/>
                </a:moveTo>
                <a:lnTo>
                  <a:pt x="0" y="18288000"/>
                </a:lnTo>
                <a:lnTo>
                  <a:pt x="10160000" y="18288000"/>
                </a:lnTo>
                <a:lnTo>
                  <a:pt x="10160000" y="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7" name="Google Shape;637;p60"/>
          <p:cNvSpPr txBox="1"/>
          <p:nvPr/>
        </p:nvSpPr>
        <p:spPr>
          <a:xfrm rot="5400000">
            <a:off x="7863570" y="102181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638" name="Google Shape;638;p60"/>
          <p:cNvSpPr txBox="1"/>
          <p:nvPr/>
        </p:nvSpPr>
        <p:spPr>
          <a:xfrm>
            <a:off x="475825" y="492925"/>
            <a:ext cx="6217500" cy="1753800"/>
          </a:xfrm>
          <a:prstGeom prst="rect">
            <a:avLst/>
          </a:prstGeom>
          <a:noFill/>
          <a:ln>
            <a:noFill/>
          </a:ln>
        </p:spPr>
        <p:txBody>
          <a:bodyPr spcFirstLastPara="1" wrap="square" lIns="0" tIns="0" rIns="0" bIns="0" anchor="t" anchorCtr="0">
            <a:noAutofit/>
          </a:bodyPr>
          <a:lstStyle/>
          <a:p>
            <a:pPr marL="12700" marR="0" lvl="0" indent="0" algn="l" rtl="0">
              <a:lnSpc>
                <a:spcPct val="100929"/>
              </a:lnSpc>
              <a:spcBef>
                <a:spcPts val="0"/>
              </a:spcBef>
              <a:spcAft>
                <a:spcPts val="0"/>
              </a:spcAft>
              <a:buNone/>
            </a:pPr>
            <a:r>
              <a:rPr lang="pt-BR" sz="5800" b="1">
                <a:solidFill>
                  <a:srgbClr val="FFFFFF"/>
                </a:solidFill>
              </a:rPr>
              <a:t>Estruturas de decisão</a:t>
            </a:r>
            <a:endParaRPr sz="5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642"/>
        <p:cNvGrpSpPr/>
        <p:nvPr/>
      </p:nvGrpSpPr>
      <p:grpSpPr>
        <a:xfrm>
          <a:off x="0" y="0"/>
          <a:ext cx="0" cy="0"/>
          <a:chOff x="0" y="0"/>
          <a:chExt cx="0" cy="0"/>
        </a:xfrm>
      </p:grpSpPr>
      <p:sp>
        <p:nvSpPr>
          <p:cNvPr id="643" name="Google Shape;643;p61"/>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644" name="Google Shape;644;p61"/>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Estruturas de decisão</a:t>
            </a:r>
            <a:endParaRPr sz="2000" b="1"/>
          </a:p>
          <a:p>
            <a:pPr marL="0" lvl="0" indent="0" algn="l" rtl="0">
              <a:spcBef>
                <a:spcPts val="0"/>
              </a:spcBef>
              <a:spcAft>
                <a:spcPts val="0"/>
              </a:spcAft>
              <a:buNone/>
            </a:pPr>
            <a:endParaRPr sz="2000" b="1"/>
          </a:p>
        </p:txBody>
      </p:sp>
      <p:sp>
        <p:nvSpPr>
          <p:cNvPr id="645" name="Google Shape;645;p61"/>
          <p:cNvSpPr txBox="1">
            <a:spLocks noGrp="1"/>
          </p:cNvSpPr>
          <p:nvPr>
            <p:ph type="title"/>
          </p:nvPr>
        </p:nvSpPr>
        <p:spPr>
          <a:xfrm>
            <a:off x="729450" y="1318650"/>
            <a:ext cx="7688700" cy="53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pt-BR"/>
              <a:t>Estruturas de decisão</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46" name="Google Shape;646;p61"/>
          <p:cNvSpPr/>
          <p:nvPr/>
        </p:nvSpPr>
        <p:spPr>
          <a:xfrm>
            <a:off x="4352350" y="2884800"/>
            <a:ext cx="565500" cy="288300"/>
          </a:xfrm>
          <a:prstGeom prst="rect">
            <a:avLst/>
          </a:prstGeom>
          <a:solidFill>
            <a:srgbClr val="CFE2F3"/>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200"/>
              <a:t>nota</a:t>
            </a:r>
            <a:endParaRPr sz="1200"/>
          </a:p>
        </p:txBody>
      </p:sp>
      <p:sp>
        <p:nvSpPr>
          <p:cNvPr id="647" name="Google Shape;647;p61"/>
          <p:cNvSpPr/>
          <p:nvPr/>
        </p:nvSpPr>
        <p:spPr>
          <a:xfrm>
            <a:off x="5707825" y="3735475"/>
            <a:ext cx="840000" cy="288300"/>
          </a:xfrm>
          <a:prstGeom prst="rect">
            <a:avLst/>
          </a:prstGeom>
          <a:solidFill>
            <a:srgbClr val="CFE2F3"/>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200"/>
              <a:t>aprovado</a:t>
            </a:r>
            <a:endParaRPr sz="1200"/>
          </a:p>
        </p:txBody>
      </p:sp>
      <p:sp>
        <p:nvSpPr>
          <p:cNvPr id="648" name="Google Shape;648;p61"/>
          <p:cNvSpPr/>
          <p:nvPr/>
        </p:nvSpPr>
        <p:spPr>
          <a:xfrm>
            <a:off x="2619475" y="3735475"/>
            <a:ext cx="942900" cy="288300"/>
          </a:xfrm>
          <a:prstGeom prst="rect">
            <a:avLst/>
          </a:prstGeom>
          <a:solidFill>
            <a:srgbClr val="CFE2F3"/>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200"/>
              <a:t>reprovado</a:t>
            </a:r>
            <a:endParaRPr sz="1200"/>
          </a:p>
        </p:txBody>
      </p:sp>
      <p:sp>
        <p:nvSpPr>
          <p:cNvPr id="649" name="Google Shape;649;p61"/>
          <p:cNvSpPr/>
          <p:nvPr/>
        </p:nvSpPr>
        <p:spPr>
          <a:xfrm>
            <a:off x="4091050" y="3554725"/>
            <a:ext cx="1088100" cy="649800"/>
          </a:xfrm>
          <a:prstGeom prst="diamond">
            <a:avLst/>
          </a:prstGeom>
          <a:solidFill>
            <a:srgbClr val="CFE2F3"/>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200"/>
              <a:t>regra</a:t>
            </a:r>
            <a:endParaRPr sz="1200"/>
          </a:p>
        </p:txBody>
      </p:sp>
      <p:cxnSp>
        <p:nvCxnSpPr>
          <p:cNvPr id="650" name="Google Shape;650;p61"/>
          <p:cNvCxnSpPr>
            <a:stCxn id="649" idx="1"/>
            <a:endCxn id="648" idx="3"/>
          </p:cNvCxnSpPr>
          <p:nvPr/>
        </p:nvCxnSpPr>
        <p:spPr>
          <a:xfrm rot="10800000">
            <a:off x="3562450" y="3879625"/>
            <a:ext cx="528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61"/>
          <p:cNvCxnSpPr>
            <a:stCxn id="649" idx="3"/>
            <a:endCxn id="647" idx="1"/>
          </p:cNvCxnSpPr>
          <p:nvPr/>
        </p:nvCxnSpPr>
        <p:spPr>
          <a:xfrm>
            <a:off x="5179150" y="3879625"/>
            <a:ext cx="528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61"/>
          <p:cNvCxnSpPr>
            <a:stCxn id="646" idx="2"/>
            <a:endCxn id="649" idx="0"/>
          </p:cNvCxnSpPr>
          <p:nvPr/>
        </p:nvCxnSpPr>
        <p:spPr>
          <a:xfrm>
            <a:off x="4635100" y="3173100"/>
            <a:ext cx="0" cy="381600"/>
          </a:xfrm>
          <a:prstGeom prst="straightConnector1">
            <a:avLst/>
          </a:prstGeom>
          <a:noFill/>
          <a:ln w="9525" cap="flat" cmpd="sng">
            <a:solidFill>
              <a:schemeClr val="dk2"/>
            </a:solidFill>
            <a:prstDash val="solid"/>
            <a:round/>
            <a:headEnd type="none" w="med" len="med"/>
            <a:tailEnd type="triangle" w="med" len="med"/>
          </a:ln>
        </p:spPr>
      </p:cxnSp>
      <p:sp>
        <p:nvSpPr>
          <p:cNvPr id="653" name="Google Shape;653;p61"/>
          <p:cNvSpPr/>
          <p:nvPr/>
        </p:nvSpPr>
        <p:spPr>
          <a:xfrm>
            <a:off x="729500" y="1191450"/>
            <a:ext cx="7688700" cy="555000"/>
          </a:xfrm>
          <a:prstGeom prst="rect">
            <a:avLst/>
          </a:prstGeom>
          <a:no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solidFill>
                  <a:schemeClr val="dk1"/>
                </a:solidFill>
              </a:rPr>
              <a:t>Utilizadas quando queremos que o algoritmo tome caminhos diferentes de acordo com o valor de alguma variável de interesse</a:t>
            </a:r>
            <a:endParaRPr>
              <a:solidFill>
                <a:schemeClr val="dk1"/>
              </a:solidFill>
            </a:endParaRPr>
          </a:p>
        </p:txBody>
      </p:sp>
      <p:pic>
        <p:nvPicPr>
          <p:cNvPr id="654" name="Google Shape;654;p61"/>
          <p:cNvPicPr preferRelativeResize="0"/>
          <p:nvPr/>
        </p:nvPicPr>
        <p:blipFill>
          <a:blip r:embed="rId3">
            <a:alphaModFix/>
          </a:blip>
          <a:stretch>
            <a:fillRect/>
          </a:stretch>
        </p:blipFill>
        <p:spPr>
          <a:xfrm rot="5225294">
            <a:off x="4028545" y="2417777"/>
            <a:ext cx="370986" cy="633897"/>
          </a:xfrm>
          <a:prstGeom prst="rect">
            <a:avLst/>
          </a:prstGeom>
          <a:noFill/>
          <a:ln>
            <a:noFill/>
          </a:ln>
        </p:spPr>
      </p:pic>
      <p:sp>
        <p:nvSpPr>
          <p:cNvPr id="655" name="Google Shape;655;p61"/>
          <p:cNvSpPr txBox="1"/>
          <p:nvPr/>
        </p:nvSpPr>
        <p:spPr>
          <a:xfrm>
            <a:off x="3004125" y="2386100"/>
            <a:ext cx="12309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input do algoritmo</a:t>
            </a:r>
            <a:endParaRPr sz="1000"/>
          </a:p>
        </p:txBody>
      </p:sp>
      <p:pic>
        <p:nvPicPr>
          <p:cNvPr id="656" name="Google Shape;656;p61"/>
          <p:cNvPicPr preferRelativeResize="0"/>
          <p:nvPr/>
        </p:nvPicPr>
        <p:blipFill>
          <a:blip r:embed="rId3">
            <a:alphaModFix/>
          </a:blip>
          <a:stretch>
            <a:fillRect/>
          </a:stretch>
        </p:blipFill>
        <p:spPr>
          <a:xfrm rot="6465869" flipH="1">
            <a:off x="5105624" y="3941531"/>
            <a:ext cx="437748" cy="633883"/>
          </a:xfrm>
          <a:prstGeom prst="rect">
            <a:avLst/>
          </a:prstGeom>
          <a:noFill/>
          <a:ln>
            <a:noFill/>
          </a:ln>
        </p:spPr>
      </p:pic>
      <p:sp>
        <p:nvSpPr>
          <p:cNvPr id="657" name="Google Shape;657;p61"/>
          <p:cNvSpPr txBox="1"/>
          <p:nvPr/>
        </p:nvSpPr>
        <p:spPr>
          <a:xfrm>
            <a:off x="4955900" y="4261750"/>
            <a:ext cx="15246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Se nota &gt;=7</a:t>
            </a:r>
            <a:endParaRPr sz="1000"/>
          </a:p>
        </p:txBody>
      </p:sp>
      <p:pic>
        <p:nvPicPr>
          <p:cNvPr id="658" name="Google Shape;658;p61"/>
          <p:cNvPicPr preferRelativeResize="0"/>
          <p:nvPr/>
        </p:nvPicPr>
        <p:blipFill>
          <a:blip r:embed="rId3">
            <a:alphaModFix/>
          </a:blip>
          <a:stretch>
            <a:fillRect/>
          </a:stretch>
        </p:blipFill>
        <p:spPr>
          <a:xfrm rot="-6259904">
            <a:off x="3715929" y="3937744"/>
            <a:ext cx="437743" cy="611660"/>
          </a:xfrm>
          <a:prstGeom prst="rect">
            <a:avLst/>
          </a:prstGeom>
          <a:noFill/>
          <a:ln>
            <a:noFill/>
          </a:ln>
        </p:spPr>
      </p:pic>
      <p:sp>
        <p:nvSpPr>
          <p:cNvPr id="659" name="Google Shape;659;p61"/>
          <p:cNvSpPr txBox="1"/>
          <p:nvPr/>
        </p:nvSpPr>
        <p:spPr>
          <a:xfrm>
            <a:off x="3584300" y="4261750"/>
            <a:ext cx="15246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Se nota &lt;7</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Google Shape;664;p62"/>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665" name="Google Shape;665;p62"/>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If - Else</a:t>
            </a:r>
            <a:endParaRPr sz="2000" b="1"/>
          </a:p>
          <a:p>
            <a:pPr marL="0" lvl="0" indent="0" algn="l" rtl="0">
              <a:spcBef>
                <a:spcPts val="0"/>
              </a:spcBef>
              <a:spcAft>
                <a:spcPts val="0"/>
              </a:spcAft>
              <a:buNone/>
            </a:pPr>
            <a:endParaRPr sz="2000" b="1"/>
          </a:p>
        </p:txBody>
      </p:sp>
      <p:sp>
        <p:nvSpPr>
          <p:cNvPr id="666" name="Google Shape;666;p62"/>
          <p:cNvSpPr/>
          <p:nvPr/>
        </p:nvSpPr>
        <p:spPr>
          <a:xfrm>
            <a:off x="2447350" y="1132200"/>
            <a:ext cx="565500" cy="288300"/>
          </a:xfrm>
          <a:prstGeom prst="rect">
            <a:avLst/>
          </a:prstGeom>
          <a:solidFill>
            <a:srgbClr val="CFE2F3"/>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200"/>
              <a:t>nota</a:t>
            </a:r>
            <a:endParaRPr sz="1200"/>
          </a:p>
        </p:txBody>
      </p:sp>
      <p:sp>
        <p:nvSpPr>
          <p:cNvPr id="667" name="Google Shape;667;p62"/>
          <p:cNvSpPr/>
          <p:nvPr/>
        </p:nvSpPr>
        <p:spPr>
          <a:xfrm>
            <a:off x="3802825" y="1982875"/>
            <a:ext cx="840000" cy="288300"/>
          </a:xfrm>
          <a:prstGeom prst="rect">
            <a:avLst/>
          </a:prstGeom>
          <a:solidFill>
            <a:srgbClr val="CFE2F3"/>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200"/>
              <a:t>aprovado</a:t>
            </a:r>
            <a:endParaRPr sz="1200"/>
          </a:p>
        </p:txBody>
      </p:sp>
      <p:sp>
        <p:nvSpPr>
          <p:cNvPr id="668" name="Google Shape;668;p62"/>
          <p:cNvSpPr/>
          <p:nvPr/>
        </p:nvSpPr>
        <p:spPr>
          <a:xfrm>
            <a:off x="714475" y="1982875"/>
            <a:ext cx="942900" cy="288300"/>
          </a:xfrm>
          <a:prstGeom prst="rect">
            <a:avLst/>
          </a:prstGeom>
          <a:solidFill>
            <a:srgbClr val="CFE2F3"/>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200"/>
              <a:t>reprovado</a:t>
            </a:r>
            <a:endParaRPr sz="1200"/>
          </a:p>
        </p:txBody>
      </p:sp>
      <p:sp>
        <p:nvSpPr>
          <p:cNvPr id="669" name="Google Shape;669;p62"/>
          <p:cNvSpPr/>
          <p:nvPr/>
        </p:nvSpPr>
        <p:spPr>
          <a:xfrm>
            <a:off x="2186050" y="1802125"/>
            <a:ext cx="1088100" cy="649800"/>
          </a:xfrm>
          <a:prstGeom prst="diamond">
            <a:avLst/>
          </a:prstGeom>
          <a:solidFill>
            <a:srgbClr val="CFE2F3"/>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200"/>
              <a:t>regra</a:t>
            </a:r>
            <a:endParaRPr sz="1200"/>
          </a:p>
        </p:txBody>
      </p:sp>
      <p:cxnSp>
        <p:nvCxnSpPr>
          <p:cNvPr id="670" name="Google Shape;670;p62"/>
          <p:cNvCxnSpPr>
            <a:stCxn id="669" idx="1"/>
            <a:endCxn id="668" idx="3"/>
          </p:cNvCxnSpPr>
          <p:nvPr/>
        </p:nvCxnSpPr>
        <p:spPr>
          <a:xfrm rot="10800000">
            <a:off x="1657450" y="2127025"/>
            <a:ext cx="528600" cy="0"/>
          </a:xfrm>
          <a:prstGeom prst="straightConnector1">
            <a:avLst/>
          </a:prstGeom>
          <a:noFill/>
          <a:ln w="9525" cap="flat" cmpd="sng">
            <a:solidFill>
              <a:schemeClr val="dk2"/>
            </a:solidFill>
            <a:prstDash val="solid"/>
            <a:round/>
            <a:headEnd type="none" w="med" len="med"/>
            <a:tailEnd type="triangle" w="med" len="med"/>
          </a:ln>
        </p:spPr>
      </p:cxnSp>
      <p:cxnSp>
        <p:nvCxnSpPr>
          <p:cNvPr id="671" name="Google Shape;671;p62"/>
          <p:cNvCxnSpPr>
            <a:stCxn id="669" idx="3"/>
            <a:endCxn id="667" idx="1"/>
          </p:cNvCxnSpPr>
          <p:nvPr/>
        </p:nvCxnSpPr>
        <p:spPr>
          <a:xfrm>
            <a:off x="3274150" y="2127025"/>
            <a:ext cx="528600" cy="0"/>
          </a:xfrm>
          <a:prstGeom prst="straightConnector1">
            <a:avLst/>
          </a:prstGeom>
          <a:noFill/>
          <a:ln w="9525" cap="flat" cmpd="sng">
            <a:solidFill>
              <a:schemeClr val="dk2"/>
            </a:solidFill>
            <a:prstDash val="solid"/>
            <a:round/>
            <a:headEnd type="none" w="med" len="med"/>
            <a:tailEnd type="triangle" w="med" len="med"/>
          </a:ln>
        </p:spPr>
      </p:cxnSp>
      <p:cxnSp>
        <p:nvCxnSpPr>
          <p:cNvPr id="672" name="Google Shape;672;p62"/>
          <p:cNvCxnSpPr>
            <a:stCxn id="666" idx="2"/>
            <a:endCxn id="669" idx="0"/>
          </p:cNvCxnSpPr>
          <p:nvPr/>
        </p:nvCxnSpPr>
        <p:spPr>
          <a:xfrm>
            <a:off x="2730100" y="1420500"/>
            <a:ext cx="0" cy="381600"/>
          </a:xfrm>
          <a:prstGeom prst="straightConnector1">
            <a:avLst/>
          </a:prstGeom>
          <a:noFill/>
          <a:ln w="9525" cap="flat" cmpd="sng">
            <a:solidFill>
              <a:schemeClr val="dk2"/>
            </a:solidFill>
            <a:prstDash val="solid"/>
            <a:round/>
            <a:headEnd type="none" w="med" len="med"/>
            <a:tailEnd type="triangle" w="med" len="med"/>
          </a:ln>
        </p:spPr>
      </p:cxnSp>
      <p:pic>
        <p:nvPicPr>
          <p:cNvPr id="673" name="Google Shape;673;p62"/>
          <p:cNvPicPr preferRelativeResize="0"/>
          <p:nvPr/>
        </p:nvPicPr>
        <p:blipFill>
          <a:blip r:embed="rId3">
            <a:alphaModFix/>
          </a:blip>
          <a:stretch>
            <a:fillRect/>
          </a:stretch>
        </p:blipFill>
        <p:spPr>
          <a:xfrm rot="6465869" flipH="1">
            <a:off x="3200624" y="2188931"/>
            <a:ext cx="437748" cy="633883"/>
          </a:xfrm>
          <a:prstGeom prst="rect">
            <a:avLst/>
          </a:prstGeom>
          <a:noFill/>
          <a:ln>
            <a:noFill/>
          </a:ln>
        </p:spPr>
      </p:pic>
      <p:sp>
        <p:nvSpPr>
          <p:cNvPr id="674" name="Google Shape;674;p62"/>
          <p:cNvSpPr txBox="1"/>
          <p:nvPr/>
        </p:nvSpPr>
        <p:spPr>
          <a:xfrm>
            <a:off x="3050900" y="2509150"/>
            <a:ext cx="15246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Se nota &gt;=7</a:t>
            </a:r>
            <a:endParaRPr sz="1000"/>
          </a:p>
        </p:txBody>
      </p:sp>
      <p:pic>
        <p:nvPicPr>
          <p:cNvPr id="675" name="Google Shape;675;p62"/>
          <p:cNvPicPr preferRelativeResize="0"/>
          <p:nvPr/>
        </p:nvPicPr>
        <p:blipFill>
          <a:blip r:embed="rId3">
            <a:alphaModFix/>
          </a:blip>
          <a:stretch>
            <a:fillRect/>
          </a:stretch>
        </p:blipFill>
        <p:spPr>
          <a:xfrm rot="-6259904">
            <a:off x="1810929" y="2185144"/>
            <a:ext cx="437743" cy="611660"/>
          </a:xfrm>
          <a:prstGeom prst="rect">
            <a:avLst/>
          </a:prstGeom>
          <a:noFill/>
          <a:ln>
            <a:noFill/>
          </a:ln>
        </p:spPr>
      </p:pic>
      <p:sp>
        <p:nvSpPr>
          <p:cNvPr id="676" name="Google Shape;676;p62"/>
          <p:cNvSpPr txBox="1"/>
          <p:nvPr/>
        </p:nvSpPr>
        <p:spPr>
          <a:xfrm>
            <a:off x="1679300" y="2509150"/>
            <a:ext cx="15246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Se nota &lt;7</a:t>
            </a:r>
            <a:endParaRPr sz="1000"/>
          </a:p>
        </p:txBody>
      </p:sp>
      <p:sp>
        <p:nvSpPr>
          <p:cNvPr id="677" name="Google Shape;677;p62"/>
          <p:cNvSpPr/>
          <p:nvPr/>
        </p:nvSpPr>
        <p:spPr>
          <a:xfrm>
            <a:off x="4958450" y="1819225"/>
            <a:ext cx="608100" cy="575400"/>
          </a:xfrm>
          <a:prstGeom prst="rightArrow">
            <a:avLst>
              <a:gd name="adj1" fmla="val 50000"/>
              <a:gd name="adj2" fmla="val 50000"/>
            </a:avLst>
          </a:prstGeom>
          <a:solidFill>
            <a:srgbClr val="CFE2F3"/>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8" name="Google Shape;678;p62"/>
          <p:cNvPicPr preferRelativeResize="0"/>
          <p:nvPr/>
        </p:nvPicPr>
        <p:blipFill>
          <a:blip r:embed="rId4">
            <a:alphaModFix/>
          </a:blip>
          <a:stretch>
            <a:fillRect/>
          </a:stretch>
        </p:blipFill>
        <p:spPr>
          <a:xfrm>
            <a:off x="5778224" y="1629325"/>
            <a:ext cx="2758497" cy="898800"/>
          </a:xfrm>
          <a:prstGeom prst="rect">
            <a:avLst/>
          </a:prstGeom>
          <a:noFill/>
          <a:ln>
            <a:noFill/>
          </a:ln>
        </p:spPr>
      </p:pic>
      <p:pic>
        <p:nvPicPr>
          <p:cNvPr id="679" name="Google Shape;679;p62"/>
          <p:cNvPicPr preferRelativeResize="0"/>
          <p:nvPr/>
        </p:nvPicPr>
        <p:blipFill>
          <a:blip r:embed="rId5">
            <a:alphaModFix/>
          </a:blip>
          <a:stretch>
            <a:fillRect/>
          </a:stretch>
        </p:blipFill>
        <p:spPr>
          <a:xfrm>
            <a:off x="1730938" y="3342425"/>
            <a:ext cx="3877426" cy="1062925"/>
          </a:xfrm>
          <a:prstGeom prst="rect">
            <a:avLst/>
          </a:prstGeom>
          <a:noFill/>
          <a:ln w="9525" cap="flat" cmpd="sng">
            <a:solidFill>
              <a:schemeClr val="dk2"/>
            </a:solidFill>
            <a:prstDash val="dot"/>
            <a:round/>
            <a:headEnd type="none" w="sm" len="sm"/>
            <a:tailEnd type="none" w="sm" len="sm"/>
          </a:ln>
        </p:spPr>
      </p:pic>
      <p:sp>
        <p:nvSpPr>
          <p:cNvPr id="680" name="Google Shape;680;p62"/>
          <p:cNvSpPr/>
          <p:nvPr/>
        </p:nvSpPr>
        <p:spPr>
          <a:xfrm>
            <a:off x="2232150" y="3661050"/>
            <a:ext cx="3297300" cy="211200"/>
          </a:xfrm>
          <a:prstGeom prst="rect">
            <a:avLst/>
          </a:prstGeom>
          <a:noFill/>
          <a:ln w="9525" cap="flat" cmpd="sng">
            <a:solidFill>
              <a:srgbClr val="FF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2"/>
          <p:cNvSpPr/>
          <p:nvPr/>
        </p:nvSpPr>
        <p:spPr>
          <a:xfrm>
            <a:off x="2232150" y="4151550"/>
            <a:ext cx="2656200" cy="253800"/>
          </a:xfrm>
          <a:prstGeom prst="rect">
            <a:avLst/>
          </a:prstGeom>
          <a:noFill/>
          <a:ln w="9525" cap="flat" cmpd="sng">
            <a:solidFill>
              <a:srgbClr val="FF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2" name="Google Shape;682;p62"/>
          <p:cNvPicPr preferRelativeResize="0"/>
          <p:nvPr/>
        </p:nvPicPr>
        <p:blipFill>
          <a:blip r:embed="rId3">
            <a:alphaModFix/>
          </a:blip>
          <a:stretch>
            <a:fillRect/>
          </a:stretch>
        </p:blipFill>
        <p:spPr>
          <a:xfrm rot="4944064">
            <a:off x="5682645" y="3196326"/>
            <a:ext cx="370987" cy="633897"/>
          </a:xfrm>
          <a:prstGeom prst="rect">
            <a:avLst/>
          </a:prstGeom>
          <a:noFill/>
          <a:ln>
            <a:noFill/>
          </a:ln>
        </p:spPr>
      </p:pic>
      <p:sp>
        <p:nvSpPr>
          <p:cNvPr id="683" name="Google Shape;683;p62"/>
          <p:cNvSpPr txBox="1"/>
          <p:nvPr/>
        </p:nvSpPr>
        <p:spPr>
          <a:xfrm>
            <a:off x="6277200" y="3207300"/>
            <a:ext cx="17673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Se a condição for verdadeira, executa o bloco identado abaixo do if</a:t>
            </a:r>
            <a:endParaRPr sz="1000"/>
          </a:p>
        </p:txBody>
      </p:sp>
      <p:pic>
        <p:nvPicPr>
          <p:cNvPr id="684" name="Google Shape;684;p62"/>
          <p:cNvPicPr preferRelativeResize="0"/>
          <p:nvPr/>
        </p:nvPicPr>
        <p:blipFill>
          <a:blip r:embed="rId3">
            <a:alphaModFix/>
          </a:blip>
          <a:stretch>
            <a:fillRect/>
          </a:stretch>
        </p:blipFill>
        <p:spPr>
          <a:xfrm rot="4944064">
            <a:off x="5682645" y="4016251"/>
            <a:ext cx="370987" cy="633897"/>
          </a:xfrm>
          <a:prstGeom prst="rect">
            <a:avLst/>
          </a:prstGeom>
          <a:noFill/>
          <a:ln>
            <a:noFill/>
          </a:ln>
        </p:spPr>
      </p:pic>
      <p:sp>
        <p:nvSpPr>
          <p:cNvPr id="685" name="Google Shape;685;p62"/>
          <p:cNvSpPr txBox="1"/>
          <p:nvPr/>
        </p:nvSpPr>
        <p:spPr>
          <a:xfrm>
            <a:off x="6206825" y="4107425"/>
            <a:ext cx="17673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Senão executa o bloco identado abaixo do else</a:t>
            </a:r>
            <a:endParaRPr sz="1000"/>
          </a:p>
        </p:txBody>
      </p:sp>
      <p:sp>
        <p:nvSpPr>
          <p:cNvPr id="686" name="Google Shape;686;p62"/>
          <p:cNvSpPr txBox="1"/>
          <p:nvPr/>
        </p:nvSpPr>
        <p:spPr>
          <a:xfrm>
            <a:off x="7794000" y="4671125"/>
            <a:ext cx="12012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latin typeface="Calibri"/>
                <a:ea typeface="Calibri"/>
                <a:cs typeface="Calibri"/>
                <a:sym typeface="Calibri"/>
              </a:rPr>
              <a:t>vamos codar?</a:t>
            </a:r>
            <a:endParaRPr b="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55"/>
        <p:cNvGrpSpPr/>
        <p:nvPr/>
      </p:nvGrpSpPr>
      <p:grpSpPr>
        <a:xfrm>
          <a:off x="0" y="0"/>
          <a:ext cx="0" cy="0"/>
          <a:chOff x="0" y="0"/>
          <a:chExt cx="0" cy="0"/>
        </a:xfrm>
      </p:grpSpPr>
      <p:sp>
        <p:nvSpPr>
          <p:cNvPr id="456" name="Google Shape;456;p43"/>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457" name="Google Shape;457;p43"/>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Linguagens</a:t>
            </a: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p:txBody>
      </p:sp>
      <p:pic>
        <p:nvPicPr>
          <p:cNvPr id="458" name="Google Shape;458;p43"/>
          <p:cNvPicPr preferRelativeResize="0"/>
          <p:nvPr/>
        </p:nvPicPr>
        <p:blipFill>
          <a:blip r:embed="rId3">
            <a:alphaModFix/>
          </a:blip>
          <a:stretch>
            <a:fillRect/>
          </a:stretch>
        </p:blipFill>
        <p:spPr>
          <a:xfrm>
            <a:off x="617275" y="1031600"/>
            <a:ext cx="3683692" cy="3547275"/>
          </a:xfrm>
          <a:prstGeom prst="rect">
            <a:avLst/>
          </a:prstGeom>
          <a:noFill/>
          <a:ln>
            <a:noFill/>
          </a:ln>
        </p:spPr>
      </p:pic>
      <p:pic>
        <p:nvPicPr>
          <p:cNvPr id="459" name="Google Shape;459;p43"/>
          <p:cNvPicPr preferRelativeResize="0"/>
          <p:nvPr/>
        </p:nvPicPr>
        <p:blipFill>
          <a:blip r:embed="rId4">
            <a:alphaModFix/>
          </a:blip>
          <a:stretch>
            <a:fillRect/>
          </a:stretch>
        </p:blipFill>
        <p:spPr>
          <a:xfrm>
            <a:off x="4794800" y="1031600"/>
            <a:ext cx="3794726" cy="3603051"/>
          </a:xfrm>
          <a:prstGeom prst="rect">
            <a:avLst/>
          </a:prstGeom>
          <a:noFill/>
          <a:ln>
            <a:noFill/>
          </a:ln>
        </p:spPr>
      </p:pic>
      <p:sp>
        <p:nvSpPr>
          <p:cNvPr id="460" name="Google Shape;460;p43"/>
          <p:cNvSpPr/>
          <p:nvPr/>
        </p:nvSpPr>
        <p:spPr>
          <a:xfrm>
            <a:off x="1007400" y="1491700"/>
            <a:ext cx="3080268" cy="513378"/>
          </a:xfrm>
          <a:prstGeom prst="flowChartTerminator">
            <a:avLst/>
          </a:prstGeom>
          <a:noFill/>
          <a:ln w="9525"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1" name="Google Shape;461;p43"/>
          <p:cNvPicPr preferRelativeResize="0"/>
          <p:nvPr/>
        </p:nvPicPr>
        <p:blipFill>
          <a:blip r:embed="rId5">
            <a:alphaModFix/>
          </a:blip>
          <a:stretch>
            <a:fillRect/>
          </a:stretch>
        </p:blipFill>
        <p:spPr>
          <a:xfrm rot="-8099714">
            <a:off x="6195908" y="1452484"/>
            <a:ext cx="456209" cy="456207"/>
          </a:xfrm>
          <a:prstGeom prst="rect">
            <a:avLst/>
          </a:prstGeom>
          <a:noFill/>
          <a:ln>
            <a:noFill/>
          </a:ln>
        </p:spPr>
      </p:pic>
      <p:sp>
        <p:nvSpPr>
          <p:cNvPr id="462" name="Google Shape;462;p43"/>
          <p:cNvSpPr/>
          <p:nvPr/>
        </p:nvSpPr>
        <p:spPr>
          <a:xfrm>
            <a:off x="5259725" y="1491700"/>
            <a:ext cx="3206250" cy="368118"/>
          </a:xfrm>
          <a:prstGeom prst="flowChartTerminator">
            <a:avLst/>
          </a:prstGeom>
          <a:noFill/>
          <a:ln w="9525"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 name="Google Shape;463;p43"/>
          <p:cNvCxnSpPr/>
          <p:nvPr/>
        </p:nvCxnSpPr>
        <p:spPr>
          <a:xfrm>
            <a:off x="4936325" y="3513075"/>
            <a:ext cx="486300" cy="441300"/>
          </a:xfrm>
          <a:prstGeom prst="straightConnector1">
            <a:avLst/>
          </a:prstGeom>
          <a:noFill/>
          <a:ln w="9525" cap="flat" cmpd="sng">
            <a:solidFill>
              <a:srgbClr val="FF0000"/>
            </a:solidFill>
            <a:prstDash val="dot"/>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690"/>
        <p:cNvGrpSpPr/>
        <p:nvPr/>
      </p:nvGrpSpPr>
      <p:grpSpPr>
        <a:xfrm>
          <a:off x="0" y="0"/>
          <a:ext cx="0" cy="0"/>
          <a:chOff x="0" y="0"/>
          <a:chExt cx="0" cy="0"/>
        </a:xfrm>
      </p:grpSpPr>
      <p:sp>
        <p:nvSpPr>
          <p:cNvPr id="691" name="Google Shape;691;p63"/>
          <p:cNvSpPr/>
          <p:nvPr/>
        </p:nvSpPr>
        <p:spPr>
          <a:xfrm>
            <a:off x="-9185" y="0"/>
            <a:ext cx="9144000" cy="5120640"/>
          </a:xfrm>
          <a:custGeom>
            <a:avLst/>
            <a:gdLst/>
            <a:ahLst/>
            <a:cxnLst/>
            <a:rect l="l" t="t" r="r" b="b"/>
            <a:pathLst>
              <a:path w="10160000" h="18288000" extrusionOk="0">
                <a:moveTo>
                  <a:pt x="0" y="0"/>
                </a:moveTo>
                <a:lnTo>
                  <a:pt x="0" y="18288000"/>
                </a:lnTo>
                <a:lnTo>
                  <a:pt x="10160000" y="18288000"/>
                </a:lnTo>
                <a:lnTo>
                  <a:pt x="10160000" y="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2" name="Google Shape;692;p63"/>
          <p:cNvSpPr txBox="1"/>
          <p:nvPr/>
        </p:nvSpPr>
        <p:spPr>
          <a:xfrm rot="5400000">
            <a:off x="7863570" y="102181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693" name="Google Shape;693;p63"/>
          <p:cNvSpPr txBox="1"/>
          <p:nvPr/>
        </p:nvSpPr>
        <p:spPr>
          <a:xfrm>
            <a:off x="475825" y="492925"/>
            <a:ext cx="6217500" cy="1753800"/>
          </a:xfrm>
          <a:prstGeom prst="rect">
            <a:avLst/>
          </a:prstGeom>
          <a:noFill/>
          <a:ln>
            <a:noFill/>
          </a:ln>
        </p:spPr>
        <p:txBody>
          <a:bodyPr spcFirstLastPara="1" wrap="square" lIns="0" tIns="0" rIns="0" bIns="0" anchor="t" anchorCtr="0">
            <a:noAutofit/>
          </a:bodyPr>
          <a:lstStyle/>
          <a:p>
            <a:pPr marL="12700" marR="0" lvl="0" indent="0" algn="l" rtl="0">
              <a:lnSpc>
                <a:spcPct val="100929"/>
              </a:lnSpc>
              <a:spcBef>
                <a:spcPts val="0"/>
              </a:spcBef>
              <a:spcAft>
                <a:spcPts val="0"/>
              </a:spcAft>
              <a:buNone/>
            </a:pPr>
            <a:r>
              <a:rPr lang="pt-BR" sz="5800" b="1">
                <a:solidFill>
                  <a:srgbClr val="FFFFFF"/>
                </a:solidFill>
              </a:rPr>
              <a:t>Estruturas de repetição</a:t>
            </a:r>
            <a:endParaRPr sz="5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697"/>
        <p:cNvGrpSpPr/>
        <p:nvPr/>
      </p:nvGrpSpPr>
      <p:grpSpPr>
        <a:xfrm>
          <a:off x="0" y="0"/>
          <a:ext cx="0" cy="0"/>
          <a:chOff x="0" y="0"/>
          <a:chExt cx="0" cy="0"/>
        </a:xfrm>
      </p:grpSpPr>
      <p:sp>
        <p:nvSpPr>
          <p:cNvPr id="698" name="Google Shape;698;p64"/>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699" name="Google Shape;699;p64"/>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Estruturas de repetição</a:t>
            </a:r>
            <a:endParaRPr sz="2000" b="1"/>
          </a:p>
          <a:p>
            <a:pPr marL="0" lvl="0" indent="0" algn="l" rtl="0">
              <a:spcBef>
                <a:spcPts val="0"/>
              </a:spcBef>
              <a:spcAft>
                <a:spcPts val="0"/>
              </a:spcAft>
              <a:buNone/>
            </a:pPr>
            <a:endParaRPr sz="2000" b="1"/>
          </a:p>
        </p:txBody>
      </p:sp>
      <p:sp>
        <p:nvSpPr>
          <p:cNvPr id="700" name="Google Shape;700;p64"/>
          <p:cNvSpPr txBox="1">
            <a:spLocks noGrp="1"/>
          </p:cNvSpPr>
          <p:nvPr>
            <p:ph type="title"/>
          </p:nvPr>
        </p:nvSpPr>
        <p:spPr>
          <a:xfrm>
            <a:off x="881850" y="1547250"/>
            <a:ext cx="7688700" cy="53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pt-BR"/>
              <a:t>Estruturas de decisão</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01" name="Google Shape;701;p64"/>
          <p:cNvSpPr/>
          <p:nvPr/>
        </p:nvSpPr>
        <p:spPr>
          <a:xfrm>
            <a:off x="881900" y="1420050"/>
            <a:ext cx="7688700" cy="555000"/>
          </a:xfrm>
          <a:prstGeom prst="rect">
            <a:avLst/>
          </a:prstGeom>
          <a:no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solidFill>
                  <a:schemeClr val="dk1"/>
                </a:solidFill>
              </a:rPr>
              <a:t>As estruturas de repetição são utilizadas quando queremos que um bloco de código seja executado mais de uma vez.</a:t>
            </a:r>
            <a:endParaRPr>
              <a:solidFill>
                <a:schemeClr val="dk1"/>
              </a:solidFill>
            </a:endParaRPr>
          </a:p>
        </p:txBody>
      </p:sp>
      <p:sp>
        <p:nvSpPr>
          <p:cNvPr id="702" name="Google Shape;702;p64"/>
          <p:cNvSpPr/>
          <p:nvPr/>
        </p:nvSpPr>
        <p:spPr>
          <a:xfrm>
            <a:off x="3750297" y="2761975"/>
            <a:ext cx="1705500" cy="553500"/>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Estruturas de repetição</a:t>
            </a:r>
            <a:endParaRPr sz="1000">
              <a:solidFill>
                <a:srgbClr val="FFFFFF"/>
              </a:solidFill>
              <a:latin typeface="Roboto"/>
              <a:ea typeface="Roboto"/>
              <a:cs typeface="Roboto"/>
              <a:sym typeface="Roboto"/>
            </a:endParaRPr>
          </a:p>
        </p:txBody>
      </p:sp>
      <p:sp>
        <p:nvSpPr>
          <p:cNvPr id="703" name="Google Shape;703;p64"/>
          <p:cNvSpPr/>
          <p:nvPr/>
        </p:nvSpPr>
        <p:spPr>
          <a:xfrm>
            <a:off x="2703825" y="3745949"/>
            <a:ext cx="1705500" cy="553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For</a:t>
            </a:r>
            <a:endParaRPr>
              <a:solidFill>
                <a:srgbClr val="FFFFFF"/>
              </a:solidFill>
            </a:endParaRPr>
          </a:p>
        </p:txBody>
      </p:sp>
      <p:cxnSp>
        <p:nvCxnSpPr>
          <p:cNvPr id="704" name="Google Shape;704;p64"/>
          <p:cNvCxnSpPr>
            <a:stCxn id="703" idx="0"/>
            <a:endCxn id="702" idx="2"/>
          </p:cNvCxnSpPr>
          <p:nvPr/>
        </p:nvCxnSpPr>
        <p:spPr>
          <a:xfrm rot="-5400000">
            <a:off x="3864525" y="3007499"/>
            <a:ext cx="430500" cy="1046400"/>
          </a:xfrm>
          <a:prstGeom prst="bentConnector3">
            <a:avLst>
              <a:gd name="adj1" fmla="val 49978"/>
            </a:avLst>
          </a:prstGeom>
          <a:noFill/>
          <a:ln w="9525" cap="flat" cmpd="sng">
            <a:solidFill>
              <a:srgbClr val="C2C2C2"/>
            </a:solidFill>
            <a:prstDash val="solid"/>
            <a:round/>
            <a:headEnd type="none" w="sm" len="sm"/>
            <a:tailEnd type="none" w="sm" len="sm"/>
          </a:ln>
        </p:spPr>
      </p:cxnSp>
      <p:sp>
        <p:nvSpPr>
          <p:cNvPr id="705" name="Google Shape;705;p64"/>
          <p:cNvSpPr/>
          <p:nvPr/>
        </p:nvSpPr>
        <p:spPr>
          <a:xfrm>
            <a:off x="5002405" y="3745949"/>
            <a:ext cx="1705500" cy="553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While</a:t>
            </a:r>
            <a:endParaRPr>
              <a:solidFill>
                <a:srgbClr val="FFFFFF"/>
              </a:solidFill>
            </a:endParaRPr>
          </a:p>
        </p:txBody>
      </p:sp>
      <p:cxnSp>
        <p:nvCxnSpPr>
          <p:cNvPr id="706" name="Google Shape;706;p64"/>
          <p:cNvCxnSpPr>
            <a:stCxn id="702" idx="2"/>
            <a:endCxn id="705" idx="0"/>
          </p:cNvCxnSpPr>
          <p:nvPr/>
        </p:nvCxnSpPr>
        <p:spPr>
          <a:xfrm rot="-5400000" flipH="1">
            <a:off x="5013897" y="2904625"/>
            <a:ext cx="430500" cy="1252200"/>
          </a:xfrm>
          <a:prstGeom prst="bentConnector3">
            <a:avLst>
              <a:gd name="adj1" fmla="val 49978"/>
            </a:avLst>
          </a:prstGeom>
          <a:noFill/>
          <a:ln w="9525" cap="flat" cmpd="sng">
            <a:solidFill>
              <a:srgbClr val="C2C2C2"/>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710"/>
        <p:cNvGrpSpPr/>
        <p:nvPr/>
      </p:nvGrpSpPr>
      <p:grpSpPr>
        <a:xfrm>
          <a:off x="0" y="0"/>
          <a:ext cx="0" cy="0"/>
          <a:chOff x="0" y="0"/>
          <a:chExt cx="0" cy="0"/>
        </a:xfrm>
      </p:grpSpPr>
      <p:sp>
        <p:nvSpPr>
          <p:cNvPr id="711" name="Google Shape;711;p65"/>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712" name="Google Shape;712;p65"/>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Loop For</a:t>
            </a:r>
            <a:endParaRPr sz="2000" b="1"/>
          </a:p>
          <a:p>
            <a:pPr marL="0" lvl="0" indent="0" algn="l" rtl="0">
              <a:spcBef>
                <a:spcPts val="0"/>
              </a:spcBef>
              <a:spcAft>
                <a:spcPts val="0"/>
              </a:spcAft>
              <a:buNone/>
            </a:pPr>
            <a:endParaRPr sz="2000" b="1"/>
          </a:p>
        </p:txBody>
      </p:sp>
      <p:sp>
        <p:nvSpPr>
          <p:cNvPr id="713" name="Google Shape;713;p65"/>
          <p:cNvSpPr txBox="1">
            <a:spLocks noGrp="1"/>
          </p:cNvSpPr>
          <p:nvPr>
            <p:ph type="title"/>
          </p:nvPr>
        </p:nvSpPr>
        <p:spPr>
          <a:xfrm>
            <a:off x="881850" y="1318650"/>
            <a:ext cx="7688700" cy="53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pt-BR"/>
              <a:t>Estruturas de decisão</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14" name="Google Shape;714;p65"/>
          <p:cNvSpPr/>
          <p:nvPr/>
        </p:nvSpPr>
        <p:spPr>
          <a:xfrm>
            <a:off x="1246700" y="1191450"/>
            <a:ext cx="6480900" cy="535200"/>
          </a:xfrm>
          <a:prstGeom prst="rect">
            <a:avLst/>
          </a:prstGeom>
          <a:no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highlight>
                  <a:srgbClr val="FCFCFC"/>
                </a:highlight>
              </a:rPr>
              <a:t>Usado quando queremos executar um bloco de código um número fixo de vezes.</a:t>
            </a:r>
            <a:endParaRPr/>
          </a:p>
        </p:txBody>
      </p:sp>
      <p:sp>
        <p:nvSpPr>
          <p:cNvPr id="715" name="Google Shape;715;p65"/>
          <p:cNvSpPr/>
          <p:nvPr/>
        </p:nvSpPr>
        <p:spPr>
          <a:xfrm>
            <a:off x="1937913" y="2713600"/>
            <a:ext cx="1468175" cy="952850"/>
          </a:xfrm>
          <a:prstGeom prst="flowChartDecision">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900"/>
              <a:t>Item da sequência</a:t>
            </a:r>
            <a:endParaRPr sz="900"/>
          </a:p>
        </p:txBody>
      </p:sp>
      <p:cxnSp>
        <p:nvCxnSpPr>
          <p:cNvPr id="716" name="Google Shape;716;p65"/>
          <p:cNvCxnSpPr>
            <a:endCxn id="715" idx="0"/>
          </p:cNvCxnSpPr>
          <p:nvPr/>
        </p:nvCxnSpPr>
        <p:spPr>
          <a:xfrm>
            <a:off x="2669600" y="2101600"/>
            <a:ext cx="2400" cy="612000"/>
          </a:xfrm>
          <a:prstGeom prst="straightConnector1">
            <a:avLst/>
          </a:prstGeom>
          <a:noFill/>
          <a:ln w="9525" cap="flat" cmpd="sng">
            <a:solidFill>
              <a:schemeClr val="dk2"/>
            </a:solidFill>
            <a:prstDash val="solid"/>
            <a:round/>
            <a:headEnd type="none" w="med" len="med"/>
            <a:tailEnd type="none" w="med" len="med"/>
          </a:ln>
        </p:spPr>
      </p:cxnSp>
      <p:cxnSp>
        <p:nvCxnSpPr>
          <p:cNvPr id="717" name="Google Shape;717;p65"/>
          <p:cNvCxnSpPr/>
          <p:nvPr/>
        </p:nvCxnSpPr>
        <p:spPr>
          <a:xfrm>
            <a:off x="4543700" y="3195000"/>
            <a:ext cx="9600" cy="1326300"/>
          </a:xfrm>
          <a:prstGeom prst="straightConnector1">
            <a:avLst/>
          </a:prstGeom>
          <a:noFill/>
          <a:ln w="9525" cap="flat" cmpd="sng">
            <a:solidFill>
              <a:schemeClr val="dk2"/>
            </a:solidFill>
            <a:prstDash val="solid"/>
            <a:round/>
            <a:headEnd type="none" w="med" len="med"/>
            <a:tailEnd type="triangle" w="med" len="med"/>
          </a:ln>
        </p:spPr>
      </p:cxnSp>
      <p:cxnSp>
        <p:nvCxnSpPr>
          <p:cNvPr id="718" name="Google Shape;718;p65"/>
          <p:cNvCxnSpPr>
            <a:stCxn id="715" idx="3"/>
          </p:cNvCxnSpPr>
          <p:nvPr/>
        </p:nvCxnSpPr>
        <p:spPr>
          <a:xfrm rot="10800000" flipH="1">
            <a:off x="3406088" y="3189125"/>
            <a:ext cx="1147200" cy="900"/>
          </a:xfrm>
          <a:prstGeom prst="straightConnector1">
            <a:avLst/>
          </a:prstGeom>
          <a:noFill/>
          <a:ln w="9525" cap="flat" cmpd="sng">
            <a:solidFill>
              <a:schemeClr val="dk2"/>
            </a:solidFill>
            <a:prstDash val="solid"/>
            <a:round/>
            <a:headEnd type="none" w="med" len="med"/>
            <a:tailEnd type="none" w="med" len="med"/>
          </a:ln>
        </p:spPr>
      </p:cxnSp>
      <p:cxnSp>
        <p:nvCxnSpPr>
          <p:cNvPr id="719" name="Google Shape;719;p65"/>
          <p:cNvCxnSpPr/>
          <p:nvPr/>
        </p:nvCxnSpPr>
        <p:spPr>
          <a:xfrm flipH="1">
            <a:off x="2639300" y="4530950"/>
            <a:ext cx="1904400" cy="4500"/>
          </a:xfrm>
          <a:prstGeom prst="straightConnector1">
            <a:avLst/>
          </a:prstGeom>
          <a:noFill/>
          <a:ln w="9525" cap="flat" cmpd="sng">
            <a:solidFill>
              <a:schemeClr val="dk2"/>
            </a:solidFill>
            <a:prstDash val="solid"/>
            <a:round/>
            <a:headEnd type="none" w="med" len="med"/>
            <a:tailEnd type="none" w="med" len="med"/>
          </a:ln>
        </p:spPr>
      </p:cxnSp>
      <p:cxnSp>
        <p:nvCxnSpPr>
          <p:cNvPr id="720" name="Google Shape;720;p65"/>
          <p:cNvCxnSpPr/>
          <p:nvPr/>
        </p:nvCxnSpPr>
        <p:spPr>
          <a:xfrm>
            <a:off x="2639550" y="4526200"/>
            <a:ext cx="0" cy="243000"/>
          </a:xfrm>
          <a:prstGeom prst="straightConnector1">
            <a:avLst/>
          </a:prstGeom>
          <a:noFill/>
          <a:ln w="9525" cap="flat" cmpd="sng">
            <a:solidFill>
              <a:schemeClr val="dk2"/>
            </a:solidFill>
            <a:prstDash val="solid"/>
            <a:round/>
            <a:headEnd type="none" w="med" len="med"/>
            <a:tailEnd type="none" w="med" len="med"/>
          </a:ln>
        </p:spPr>
      </p:cxnSp>
      <p:sp>
        <p:nvSpPr>
          <p:cNvPr id="721" name="Google Shape;721;p65"/>
          <p:cNvSpPr/>
          <p:nvPr/>
        </p:nvSpPr>
        <p:spPr>
          <a:xfrm>
            <a:off x="2522850" y="4769200"/>
            <a:ext cx="233400" cy="2334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5"/>
          <p:cNvSpPr/>
          <p:nvPr/>
        </p:nvSpPr>
        <p:spPr>
          <a:xfrm>
            <a:off x="2083866" y="4096325"/>
            <a:ext cx="1176300" cy="2430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t>Executa bloco</a:t>
            </a:r>
            <a:endParaRPr sz="1000"/>
          </a:p>
        </p:txBody>
      </p:sp>
      <p:cxnSp>
        <p:nvCxnSpPr>
          <p:cNvPr id="723" name="Google Shape;723;p65"/>
          <p:cNvCxnSpPr>
            <a:stCxn id="715" idx="2"/>
            <a:endCxn id="722" idx="0"/>
          </p:cNvCxnSpPr>
          <p:nvPr/>
        </p:nvCxnSpPr>
        <p:spPr>
          <a:xfrm>
            <a:off x="2672000" y="3666450"/>
            <a:ext cx="0" cy="429900"/>
          </a:xfrm>
          <a:prstGeom prst="straightConnector1">
            <a:avLst/>
          </a:prstGeom>
          <a:noFill/>
          <a:ln w="9525" cap="flat" cmpd="sng">
            <a:solidFill>
              <a:schemeClr val="dk2"/>
            </a:solidFill>
            <a:prstDash val="solid"/>
            <a:round/>
            <a:headEnd type="none" w="med" len="med"/>
            <a:tailEnd type="triangle" w="med" len="med"/>
          </a:ln>
        </p:spPr>
      </p:cxnSp>
      <p:sp>
        <p:nvSpPr>
          <p:cNvPr id="724" name="Google Shape;724;p65"/>
          <p:cNvSpPr txBox="1"/>
          <p:nvPr/>
        </p:nvSpPr>
        <p:spPr>
          <a:xfrm>
            <a:off x="2638700" y="2300225"/>
            <a:ext cx="11763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a:t>for i in sequência</a:t>
            </a:r>
            <a:endParaRPr sz="800"/>
          </a:p>
        </p:txBody>
      </p:sp>
      <p:sp>
        <p:nvSpPr>
          <p:cNvPr id="725" name="Google Shape;725;p65"/>
          <p:cNvSpPr txBox="1"/>
          <p:nvPr/>
        </p:nvSpPr>
        <p:spPr>
          <a:xfrm>
            <a:off x="3338000" y="2961109"/>
            <a:ext cx="1283400" cy="2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a:t>Se não tiver mais itens</a:t>
            </a:r>
            <a:endParaRPr sz="800"/>
          </a:p>
        </p:txBody>
      </p:sp>
      <p:cxnSp>
        <p:nvCxnSpPr>
          <p:cNvPr id="726" name="Google Shape;726;p65"/>
          <p:cNvCxnSpPr>
            <a:stCxn id="722" idx="1"/>
            <a:endCxn id="715" idx="1"/>
          </p:cNvCxnSpPr>
          <p:nvPr/>
        </p:nvCxnSpPr>
        <p:spPr>
          <a:xfrm rot="10800000">
            <a:off x="1937766" y="3190025"/>
            <a:ext cx="146100" cy="1027800"/>
          </a:xfrm>
          <a:prstGeom prst="curvedConnector3">
            <a:avLst>
              <a:gd name="adj1" fmla="val 262888"/>
            </a:avLst>
          </a:prstGeom>
          <a:noFill/>
          <a:ln w="9525" cap="flat" cmpd="sng">
            <a:solidFill>
              <a:schemeClr val="dk2"/>
            </a:solidFill>
            <a:prstDash val="solid"/>
            <a:round/>
            <a:headEnd type="none" w="med" len="med"/>
            <a:tailEnd type="none" w="med" len="med"/>
          </a:ln>
        </p:spPr>
      </p:cxnSp>
      <p:sp>
        <p:nvSpPr>
          <p:cNvPr id="727" name="Google Shape;727;p65"/>
          <p:cNvSpPr txBox="1"/>
          <p:nvPr/>
        </p:nvSpPr>
        <p:spPr>
          <a:xfrm rot="-5401405">
            <a:off x="836027" y="3627039"/>
            <a:ext cx="14685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a:t>próximo item da sequência</a:t>
            </a:r>
            <a:endParaRPr sz="800"/>
          </a:p>
        </p:txBody>
      </p:sp>
      <p:pic>
        <p:nvPicPr>
          <p:cNvPr id="728" name="Google Shape;728;p65"/>
          <p:cNvPicPr preferRelativeResize="0"/>
          <p:nvPr/>
        </p:nvPicPr>
        <p:blipFill>
          <a:blip r:embed="rId3">
            <a:alphaModFix/>
          </a:blip>
          <a:stretch>
            <a:fillRect/>
          </a:stretch>
        </p:blipFill>
        <p:spPr>
          <a:xfrm>
            <a:off x="5647000" y="2758624"/>
            <a:ext cx="3026075" cy="907825"/>
          </a:xfrm>
          <a:prstGeom prst="rect">
            <a:avLst/>
          </a:prstGeom>
          <a:noFill/>
          <a:ln>
            <a:noFill/>
          </a:ln>
        </p:spPr>
      </p:pic>
      <p:pic>
        <p:nvPicPr>
          <p:cNvPr id="729" name="Google Shape;729;p65"/>
          <p:cNvPicPr preferRelativeResize="0"/>
          <p:nvPr/>
        </p:nvPicPr>
        <p:blipFill>
          <a:blip r:embed="rId4">
            <a:alphaModFix/>
          </a:blip>
          <a:stretch>
            <a:fillRect/>
          </a:stretch>
        </p:blipFill>
        <p:spPr>
          <a:xfrm rot="5399964">
            <a:off x="5341570" y="2330589"/>
            <a:ext cx="370986" cy="633897"/>
          </a:xfrm>
          <a:prstGeom prst="rect">
            <a:avLst/>
          </a:prstGeom>
          <a:noFill/>
          <a:ln>
            <a:noFill/>
          </a:ln>
        </p:spPr>
      </p:pic>
      <p:sp>
        <p:nvSpPr>
          <p:cNvPr id="730" name="Google Shape;730;p65"/>
          <p:cNvSpPr txBox="1"/>
          <p:nvPr/>
        </p:nvSpPr>
        <p:spPr>
          <a:xfrm>
            <a:off x="4871375" y="2258300"/>
            <a:ext cx="11763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a:t>sequência</a:t>
            </a:r>
            <a:endParaRPr sz="800"/>
          </a:p>
        </p:txBody>
      </p:sp>
      <p:pic>
        <p:nvPicPr>
          <p:cNvPr id="731" name="Google Shape;731;p65"/>
          <p:cNvPicPr preferRelativeResize="0"/>
          <p:nvPr/>
        </p:nvPicPr>
        <p:blipFill>
          <a:blip r:embed="rId4">
            <a:alphaModFix/>
          </a:blip>
          <a:stretch>
            <a:fillRect/>
          </a:stretch>
        </p:blipFill>
        <p:spPr>
          <a:xfrm rot="4846749">
            <a:off x="5804095" y="2895589"/>
            <a:ext cx="370987" cy="633896"/>
          </a:xfrm>
          <a:prstGeom prst="rect">
            <a:avLst/>
          </a:prstGeom>
          <a:noFill/>
          <a:ln>
            <a:noFill/>
          </a:ln>
        </p:spPr>
      </p:pic>
      <p:sp>
        <p:nvSpPr>
          <p:cNvPr id="732" name="Google Shape;732;p65"/>
          <p:cNvSpPr txBox="1"/>
          <p:nvPr/>
        </p:nvSpPr>
        <p:spPr>
          <a:xfrm>
            <a:off x="4972025" y="2978650"/>
            <a:ext cx="7755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a:t>var iteradora</a:t>
            </a:r>
            <a:endParaRPr sz="800"/>
          </a:p>
        </p:txBody>
      </p:sp>
      <p:cxnSp>
        <p:nvCxnSpPr>
          <p:cNvPr id="733" name="Google Shape;733;p65"/>
          <p:cNvCxnSpPr/>
          <p:nvPr/>
        </p:nvCxnSpPr>
        <p:spPr>
          <a:xfrm>
            <a:off x="5453825" y="3568425"/>
            <a:ext cx="489300" cy="0"/>
          </a:xfrm>
          <a:prstGeom prst="straightConnector1">
            <a:avLst/>
          </a:prstGeom>
          <a:noFill/>
          <a:ln w="9525" cap="flat" cmpd="sng">
            <a:solidFill>
              <a:srgbClr val="000000"/>
            </a:solidFill>
            <a:prstDash val="solid"/>
            <a:round/>
            <a:headEnd type="none" w="med" len="med"/>
            <a:tailEnd type="triangle" w="med" len="med"/>
          </a:ln>
        </p:spPr>
      </p:cxnSp>
      <p:sp>
        <p:nvSpPr>
          <p:cNvPr id="734" name="Google Shape;734;p65"/>
          <p:cNvSpPr txBox="1"/>
          <p:nvPr/>
        </p:nvSpPr>
        <p:spPr>
          <a:xfrm rot="5400000">
            <a:off x="6370350" y="2300228"/>
            <a:ext cx="5772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solidFill>
                  <a:schemeClr val="dk1"/>
                </a:solidFill>
              </a:rPr>
              <a:t>1º loop</a:t>
            </a:r>
            <a:endParaRPr sz="900">
              <a:solidFill>
                <a:schemeClr val="dk1"/>
              </a:solidFill>
            </a:endParaRPr>
          </a:p>
        </p:txBody>
      </p:sp>
      <p:sp>
        <p:nvSpPr>
          <p:cNvPr id="735" name="Google Shape;735;p65"/>
          <p:cNvSpPr txBox="1"/>
          <p:nvPr/>
        </p:nvSpPr>
        <p:spPr>
          <a:xfrm rot="5400000">
            <a:off x="6736600" y="2300228"/>
            <a:ext cx="5772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solidFill>
                  <a:schemeClr val="dk1"/>
                </a:solidFill>
              </a:rPr>
              <a:t>2º loop</a:t>
            </a:r>
            <a:endParaRPr sz="9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739"/>
        <p:cNvGrpSpPr/>
        <p:nvPr/>
      </p:nvGrpSpPr>
      <p:grpSpPr>
        <a:xfrm>
          <a:off x="0" y="0"/>
          <a:ext cx="0" cy="0"/>
          <a:chOff x="0" y="0"/>
          <a:chExt cx="0" cy="0"/>
        </a:xfrm>
      </p:grpSpPr>
      <p:sp>
        <p:nvSpPr>
          <p:cNvPr id="740" name="Google Shape;740;p66"/>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741" name="Google Shape;741;p66"/>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While</a:t>
            </a:r>
            <a:endParaRPr sz="2000" b="1"/>
          </a:p>
          <a:p>
            <a:pPr marL="0" lvl="0" indent="0" algn="l" rtl="0">
              <a:spcBef>
                <a:spcPts val="0"/>
              </a:spcBef>
              <a:spcAft>
                <a:spcPts val="0"/>
              </a:spcAft>
              <a:buNone/>
            </a:pPr>
            <a:endParaRPr sz="2000" b="1"/>
          </a:p>
        </p:txBody>
      </p:sp>
      <p:sp>
        <p:nvSpPr>
          <p:cNvPr id="742" name="Google Shape;742;p66"/>
          <p:cNvSpPr/>
          <p:nvPr/>
        </p:nvSpPr>
        <p:spPr>
          <a:xfrm>
            <a:off x="1633113" y="2637400"/>
            <a:ext cx="1468175" cy="952850"/>
          </a:xfrm>
          <a:prstGeom prst="flowChartDecision">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900"/>
              <a:t>Condição</a:t>
            </a:r>
            <a:endParaRPr sz="900"/>
          </a:p>
        </p:txBody>
      </p:sp>
      <p:cxnSp>
        <p:nvCxnSpPr>
          <p:cNvPr id="743" name="Google Shape;743;p66"/>
          <p:cNvCxnSpPr>
            <a:endCxn id="742" idx="0"/>
          </p:cNvCxnSpPr>
          <p:nvPr/>
        </p:nvCxnSpPr>
        <p:spPr>
          <a:xfrm>
            <a:off x="2364800" y="2025400"/>
            <a:ext cx="2400" cy="612000"/>
          </a:xfrm>
          <a:prstGeom prst="straightConnector1">
            <a:avLst/>
          </a:prstGeom>
          <a:noFill/>
          <a:ln w="9525" cap="flat" cmpd="sng">
            <a:solidFill>
              <a:schemeClr val="dk2"/>
            </a:solidFill>
            <a:prstDash val="solid"/>
            <a:round/>
            <a:headEnd type="none" w="med" len="med"/>
            <a:tailEnd type="none" w="med" len="med"/>
          </a:ln>
        </p:spPr>
      </p:cxnSp>
      <p:cxnSp>
        <p:nvCxnSpPr>
          <p:cNvPr id="744" name="Google Shape;744;p66"/>
          <p:cNvCxnSpPr/>
          <p:nvPr/>
        </p:nvCxnSpPr>
        <p:spPr>
          <a:xfrm>
            <a:off x="4238900" y="3118800"/>
            <a:ext cx="9600" cy="1326300"/>
          </a:xfrm>
          <a:prstGeom prst="straightConnector1">
            <a:avLst/>
          </a:prstGeom>
          <a:noFill/>
          <a:ln w="9525" cap="flat" cmpd="sng">
            <a:solidFill>
              <a:schemeClr val="dk2"/>
            </a:solidFill>
            <a:prstDash val="solid"/>
            <a:round/>
            <a:headEnd type="none" w="med" len="med"/>
            <a:tailEnd type="triangle" w="med" len="med"/>
          </a:ln>
        </p:spPr>
      </p:cxnSp>
      <p:cxnSp>
        <p:nvCxnSpPr>
          <p:cNvPr id="745" name="Google Shape;745;p66"/>
          <p:cNvCxnSpPr>
            <a:stCxn id="742" idx="3"/>
          </p:cNvCxnSpPr>
          <p:nvPr/>
        </p:nvCxnSpPr>
        <p:spPr>
          <a:xfrm rot="10800000" flipH="1">
            <a:off x="3101288" y="3112925"/>
            <a:ext cx="1147200" cy="900"/>
          </a:xfrm>
          <a:prstGeom prst="straightConnector1">
            <a:avLst/>
          </a:prstGeom>
          <a:noFill/>
          <a:ln w="9525" cap="flat" cmpd="sng">
            <a:solidFill>
              <a:schemeClr val="dk2"/>
            </a:solidFill>
            <a:prstDash val="solid"/>
            <a:round/>
            <a:headEnd type="none" w="med" len="med"/>
            <a:tailEnd type="none" w="med" len="med"/>
          </a:ln>
        </p:spPr>
      </p:cxnSp>
      <p:cxnSp>
        <p:nvCxnSpPr>
          <p:cNvPr id="746" name="Google Shape;746;p66"/>
          <p:cNvCxnSpPr/>
          <p:nvPr/>
        </p:nvCxnSpPr>
        <p:spPr>
          <a:xfrm flipH="1">
            <a:off x="2334500" y="4454750"/>
            <a:ext cx="1904400" cy="45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66"/>
          <p:cNvCxnSpPr/>
          <p:nvPr/>
        </p:nvCxnSpPr>
        <p:spPr>
          <a:xfrm>
            <a:off x="2334750" y="4450000"/>
            <a:ext cx="0" cy="243000"/>
          </a:xfrm>
          <a:prstGeom prst="straightConnector1">
            <a:avLst/>
          </a:prstGeom>
          <a:noFill/>
          <a:ln w="9525" cap="flat" cmpd="sng">
            <a:solidFill>
              <a:schemeClr val="dk2"/>
            </a:solidFill>
            <a:prstDash val="solid"/>
            <a:round/>
            <a:headEnd type="none" w="med" len="med"/>
            <a:tailEnd type="none" w="med" len="med"/>
          </a:ln>
        </p:spPr>
      </p:cxnSp>
      <p:sp>
        <p:nvSpPr>
          <p:cNvPr id="748" name="Google Shape;748;p66"/>
          <p:cNvSpPr/>
          <p:nvPr/>
        </p:nvSpPr>
        <p:spPr>
          <a:xfrm>
            <a:off x="2218050" y="4693000"/>
            <a:ext cx="233400" cy="2334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6"/>
          <p:cNvSpPr/>
          <p:nvPr/>
        </p:nvSpPr>
        <p:spPr>
          <a:xfrm>
            <a:off x="1779066" y="4020125"/>
            <a:ext cx="1176300" cy="2430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t>Executa bloco</a:t>
            </a:r>
            <a:endParaRPr sz="1000"/>
          </a:p>
        </p:txBody>
      </p:sp>
      <p:cxnSp>
        <p:nvCxnSpPr>
          <p:cNvPr id="750" name="Google Shape;750;p66"/>
          <p:cNvCxnSpPr>
            <a:stCxn id="742" idx="2"/>
            <a:endCxn id="749" idx="0"/>
          </p:cNvCxnSpPr>
          <p:nvPr/>
        </p:nvCxnSpPr>
        <p:spPr>
          <a:xfrm>
            <a:off x="2367200" y="3590250"/>
            <a:ext cx="0" cy="429900"/>
          </a:xfrm>
          <a:prstGeom prst="straightConnector1">
            <a:avLst/>
          </a:prstGeom>
          <a:noFill/>
          <a:ln w="9525" cap="flat" cmpd="sng">
            <a:solidFill>
              <a:schemeClr val="dk2"/>
            </a:solidFill>
            <a:prstDash val="solid"/>
            <a:round/>
            <a:headEnd type="none" w="med" len="med"/>
            <a:tailEnd type="triangle" w="med" len="med"/>
          </a:ln>
        </p:spPr>
      </p:cxnSp>
      <p:sp>
        <p:nvSpPr>
          <p:cNvPr id="751" name="Google Shape;751;p66"/>
          <p:cNvSpPr txBox="1"/>
          <p:nvPr/>
        </p:nvSpPr>
        <p:spPr>
          <a:xfrm>
            <a:off x="2333900" y="2224025"/>
            <a:ext cx="11763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a:t>While</a:t>
            </a:r>
            <a:endParaRPr sz="800"/>
          </a:p>
        </p:txBody>
      </p:sp>
      <p:sp>
        <p:nvSpPr>
          <p:cNvPr id="752" name="Google Shape;752;p66"/>
          <p:cNvSpPr txBox="1"/>
          <p:nvPr/>
        </p:nvSpPr>
        <p:spPr>
          <a:xfrm>
            <a:off x="3033200" y="2884909"/>
            <a:ext cx="1283400" cy="2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a:t>Se a condição é falsa</a:t>
            </a:r>
            <a:endParaRPr sz="800"/>
          </a:p>
        </p:txBody>
      </p:sp>
      <p:cxnSp>
        <p:nvCxnSpPr>
          <p:cNvPr id="753" name="Google Shape;753;p66"/>
          <p:cNvCxnSpPr>
            <a:stCxn id="749" idx="1"/>
            <a:endCxn id="742" idx="1"/>
          </p:cNvCxnSpPr>
          <p:nvPr/>
        </p:nvCxnSpPr>
        <p:spPr>
          <a:xfrm rot="10800000">
            <a:off x="1632966" y="3113825"/>
            <a:ext cx="146100" cy="1027800"/>
          </a:xfrm>
          <a:prstGeom prst="curvedConnector3">
            <a:avLst>
              <a:gd name="adj1" fmla="val 262888"/>
            </a:avLst>
          </a:prstGeom>
          <a:noFill/>
          <a:ln w="9525" cap="flat" cmpd="sng">
            <a:solidFill>
              <a:schemeClr val="dk2"/>
            </a:solidFill>
            <a:prstDash val="solid"/>
            <a:round/>
            <a:headEnd type="none" w="med" len="med"/>
            <a:tailEnd type="none" w="med" len="med"/>
          </a:ln>
        </p:spPr>
      </p:cxnSp>
      <p:sp>
        <p:nvSpPr>
          <p:cNvPr id="754" name="Google Shape;754;p66"/>
          <p:cNvSpPr txBox="1"/>
          <p:nvPr/>
        </p:nvSpPr>
        <p:spPr>
          <a:xfrm>
            <a:off x="2451456" y="3626340"/>
            <a:ext cx="14685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a:t>Se a condição é verdadeira</a:t>
            </a:r>
            <a:endParaRPr sz="800"/>
          </a:p>
        </p:txBody>
      </p:sp>
      <p:sp>
        <p:nvSpPr>
          <p:cNvPr id="755" name="Google Shape;755;p66"/>
          <p:cNvSpPr/>
          <p:nvPr/>
        </p:nvSpPr>
        <p:spPr>
          <a:xfrm>
            <a:off x="872175" y="1126388"/>
            <a:ext cx="7688700" cy="555000"/>
          </a:xfrm>
          <a:prstGeom prst="rect">
            <a:avLst/>
          </a:prstGeom>
          <a:no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solidFill>
                  <a:schemeClr val="dk1"/>
                </a:solidFill>
              </a:rPr>
              <a:t>É usado quando queremos repetir um bloco de código enquanto uma condição é verdadeira</a:t>
            </a:r>
            <a:endParaRPr>
              <a:solidFill>
                <a:schemeClr val="dk1"/>
              </a:solidFill>
            </a:endParaRPr>
          </a:p>
        </p:txBody>
      </p:sp>
      <p:pic>
        <p:nvPicPr>
          <p:cNvPr id="756" name="Google Shape;756;p66"/>
          <p:cNvPicPr preferRelativeResize="0"/>
          <p:nvPr/>
        </p:nvPicPr>
        <p:blipFill>
          <a:blip r:embed="rId3">
            <a:alphaModFix/>
          </a:blip>
          <a:stretch>
            <a:fillRect/>
          </a:stretch>
        </p:blipFill>
        <p:spPr>
          <a:xfrm>
            <a:off x="5522375" y="2713596"/>
            <a:ext cx="1603907" cy="1225750"/>
          </a:xfrm>
          <a:prstGeom prst="rect">
            <a:avLst/>
          </a:prstGeom>
          <a:noFill/>
          <a:ln>
            <a:noFill/>
          </a:ln>
        </p:spPr>
      </p:pic>
      <p:pic>
        <p:nvPicPr>
          <p:cNvPr id="757" name="Google Shape;757;p66"/>
          <p:cNvPicPr preferRelativeResize="0"/>
          <p:nvPr/>
        </p:nvPicPr>
        <p:blipFill>
          <a:blip r:embed="rId4">
            <a:alphaModFix/>
          </a:blip>
          <a:stretch>
            <a:fillRect/>
          </a:stretch>
        </p:blipFill>
        <p:spPr>
          <a:xfrm rot="7695016">
            <a:off x="6303370" y="2436051"/>
            <a:ext cx="370986" cy="633898"/>
          </a:xfrm>
          <a:prstGeom prst="rect">
            <a:avLst/>
          </a:prstGeom>
          <a:noFill/>
          <a:ln>
            <a:noFill/>
          </a:ln>
        </p:spPr>
      </p:pic>
      <p:sp>
        <p:nvSpPr>
          <p:cNvPr id="758" name="Google Shape;758;p66"/>
          <p:cNvSpPr txBox="1"/>
          <p:nvPr/>
        </p:nvSpPr>
        <p:spPr>
          <a:xfrm>
            <a:off x="5749913" y="2252009"/>
            <a:ext cx="1283400" cy="2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a:t>Condição do while</a:t>
            </a:r>
            <a:endParaRPr sz="800"/>
          </a:p>
        </p:txBody>
      </p:sp>
      <p:sp>
        <p:nvSpPr>
          <p:cNvPr id="759" name="Google Shape;759;p66"/>
          <p:cNvSpPr txBox="1"/>
          <p:nvPr/>
        </p:nvSpPr>
        <p:spPr>
          <a:xfrm>
            <a:off x="7542500" y="2534850"/>
            <a:ext cx="622200" cy="15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i = 1</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i = 2</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i = 3</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i = 4</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i = 5</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i = 6</a:t>
            </a:r>
            <a:endParaRPr>
              <a:latin typeface="Calibri"/>
              <a:ea typeface="Calibri"/>
              <a:cs typeface="Calibri"/>
              <a:sym typeface="Calibri"/>
            </a:endParaRPr>
          </a:p>
        </p:txBody>
      </p:sp>
      <p:sp>
        <p:nvSpPr>
          <p:cNvPr id="760" name="Google Shape;760;p66"/>
          <p:cNvSpPr txBox="1"/>
          <p:nvPr/>
        </p:nvSpPr>
        <p:spPr>
          <a:xfrm>
            <a:off x="7794000" y="4671125"/>
            <a:ext cx="12012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latin typeface="Calibri"/>
                <a:ea typeface="Calibri"/>
                <a:cs typeface="Calibri"/>
                <a:sym typeface="Calibri"/>
              </a:rPr>
              <a:t>vamos codar?</a:t>
            </a:r>
            <a:endParaRPr b="1">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764"/>
        <p:cNvGrpSpPr/>
        <p:nvPr/>
      </p:nvGrpSpPr>
      <p:grpSpPr>
        <a:xfrm>
          <a:off x="0" y="0"/>
          <a:ext cx="0" cy="0"/>
          <a:chOff x="0" y="0"/>
          <a:chExt cx="0" cy="0"/>
        </a:xfrm>
      </p:grpSpPr>
      <p:sp>
        <p:nvSpPr>
          <p:cNvPr id="765" name="Google Shape;765;p67"/>
          <p:cNvSpPr/>
          <p:nvPr/>
        </p:nvSpPr>
        <p:spPr>
          <a:xfrm>
            <a:off x="-9185" y="0"/>
            <a:ext cx="9144000" cy="5120640"/>
          </a:xfrm>
          <a:custGeom>
            <a:avLst/>
            <a:gdLst/>
            <a:ahLst/>
            <a:cxnLst/>
            <a:rect l="l" t="t" r="r" b="b"/>
            <a:pathLst>
              <a:path w="10160000" h="18288000" extrusionOk="0">
                <a:moveTo>
                  <a:pt x="0" y="0"/>
                </a:moveTo>
                <a:lnTo>
                  <a:pt x="0" y="18288000"/>
                </a:lnTo>
                <a:lnTo>
                  <a:pt x="10160000" y="18288000"/>
                </a:lnTo>
                <a:lnTo>
                  <a:pt x="10160000" y="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66" name="Google Shape;766;p67"/>
          <p:cNvSpPr txBox="1"/>
          <p:nvPr/>
        </p:nvSpPr>
        <p:spPr>
          <a:xfrm rot="5400000">
            <a:off x="7863570" y="102181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767" name="Google Shape;767;p67"/>
          <p:cNvSpPr txBox="1"/>
          <p:nvPr/>
        </p:nvSpPr>
        <p:spPr>
          <a:xfrm>
            <a:off x="475825" y="492925"/>
            <a:ext cx="6217500" cy="1753800"/>
          </a:xfrm>
          <a:prstGeom prst="rect">
            <a:avLst/>
          </a:prstGeom>
          <a:noFill/>
          <a:ln>
            <a:noFill/>
          </a:ln>
        </p:spPr>
        <p:txBody>
          <a:bodyPr spcFirstLastPara="1" wrap="square" lIns="0" tIns="0" rIns="0" bIns="0" anchor="t" anchorCtr="0">
            <a:noAutofit/>
          </a:bodyPr>
          <a:lstStyle/>
          <a:p>
            <a:pPr marL="12700" marR="0" lvl="0" indent="0" algn="l" rtl="0">
              <a:lnSpc>
                <a:spcPct val="100929"/>
              </a:lnSpc>
              <a:spcBef>
                <a:spcPts val="0"/>
              </a:spcBef>
              <a:spcAft>
                <a:spcPts val="0"/>
              </a:spcAft>
              <a:buNone/>
            </a:pPr>
            <a:r>
              <a:rPr lang="pt-BR" sz="5800" b="1">
                <a:solidFill>
                  <a:srgbClr val="FFFFFF"/>
                </a:solidFill>
              </a:rPr>
              <a:t>Métodos e funções</a:t>
            </a:r>
            <a:endParaRPr sz="5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771"/>
        <p:cNvGrpSpPr/>
        <p:nvPr/>
      </p:nvGrpSpPr>
      <p:grpSpPr>
        <a:xfrm>
          <a:off x="0" y="0"/>
          <a:ext cx="0" cy="0"/>
          <a:chOff x="0" y="0"/>
          <a:chExt cx="0" cy="0"/>
        </a:xfrm>
      </p:grpSpPr>
      <p:sp>
        <p:nvSpPr>
          <p:cNvPr id="772" name="Google Shape;772;p68"/>
          <p:cNvSpPr txBox="1"/>
          <p:nvPr/>
        </p:nvSpPr>
        <p:spPr>
          <a:xfrm>
            <a:off x="3784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773" name="Google Shape;773;p68"/>
          <p:cNvSpPr txBox="1"/>
          <p:nvPr/>
        </p:nvSpPr>
        <p:spPr>
          <a:xfrm>
            <a:off x="3784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Métodos e funções</a:t>
            </a:r>
            <a:endParaRPr sz="2000" b="1"/>
          </a:p>
          <a:p>
            <a:pPr marL="0" lvl="0" indent="0" algn="l" rtl="0">
              <a:spcBef>
                <a:spcPts val="0"/>
              </a:spcBef>
              <a:spcAft>
                <a:spcPts val="0"/>
              </a:spcAft>
              <a:buNone/>
            </a:pPr>
            <a:endParaRPr sz="2000" b="1"/>
          </a:p>
        </p:txBody>
      </p:sp>
      <p:pic>
        <p:nvPicPr>
          <p:cNvPr id="774" name="Google Shape;774;p68"/>
          <p:cNvPicPr preferRelativeResize="0"/>
          <p:nvPr/>
        </p:nvPicPr>
        <p:blipFill rotWithShape="1">
          <a:blip r:embed="rId3">
            <a:alphaModFix/>
          </a:blip>
          <a:srcRect r="37841"/>
          <a:stretch/>
        </p:blipFill>
        <p:spPr>
          <a:xfrm>
            <a:off x="5636225" y="696500"/>
            <a:ext cx="2388699" cy="675850"/>
          </a:xfrm>
          <a:prstGeom prst="rect">
            <a:avLst/>
          </a:prstGeom>
          <a:noFill/>
          <a:ln>
            <a:noFill/>
          </a:ln>
        </p:spPr>
      </p:pic>
      <p:pic>
        <p:nvPicPr>
          <p:cNvPr id="775" name="Google Shape;775;p68"/>
          <p:cNvPicPr preferRelativeResize="0"/>
          <p:nvPr/>
        </p:nvPicPr>
        <p:blipFill rotWithShape="1">
          <a:blip r:embed="rId4">
            <a:alphaModFix/>
          </a:blip>
          <a:srcRect r="39975"/>
          <a:stretch/>
        </p:blipFill>
        <p:spPr>
          <a:xfrm>
            <a:off x="5706800" y="1543225"/>
            <a:ext cx="2318126" cy="675850"/>
          </a:xfrm>
          <a:prstGeom prst="rect">
            <a:avLst/>
          </a:prstGeom>
          <a:noFill/>
          <a:ln>
            <a:noFill/>
          </a:ln>
        </p:spPr>
      </p:pic>
      <p:sp>
        <p:nvSpPr>
          <p:cNvPr id="776" name="Google Shape;776;p68"/>
          <p:cNvSpPr/>
          <p:nvPr/>
        </p:nvSpPr>
        <p:spPr>
          <a:xfrm>
            <a:off x="6433000" y="745575"/>
            <a:ext cx="453300" cy="1971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8"/>
          <p:cNvSpPr/>
          <p:nvPr/>
        </p:nvSpPr>
        <p:spPr>
          <a:xfrm>
            <a:off x="6502300" y="1589725"/>
            <a:ext cx="453300" cy="1971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8"/>
          <p:cNvSpPr txBox="1"/>
          <p:nvPr/>
        </p:nvSpPr>
        <p:spPr>
          <a:xfrm>
            <a:off x="1074200" y="1257525"/>
            <a:ext cx="43314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t>Métodos e funções são nossos velhos conhecidos...</a:t>
            </a:r>
            <a:endParaRPr/>
          </a:p>
        </p:txBody>
      </p:sp>
      <p:sp>
        <p:nvSpPr>
          <p:cNvPr id="779" name="Google Shape;779;p68"/>
          <p:cNvSpPr/>
          <p:nvPr/>
        </p:nvSpPr>
        <p:spPr>
          <a:xfrm>
            <a:off x="1358350" y="2438625"/>
            <a:ext cx="6480900" cy="535200"/>
          </a:xfrm>
          <a:prstGeom prst="rect">
            <a:avLst/>
          </a:prstGeom>
          <a:no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highlight>
                  <a:srgbClr val="FCFCFC"/>
                </a:highlight>
              </a:rPr>
              <a:t>Blocos de código reutilizáveis, ou seja, que podem ser chamados em qualquer parte do código</a:t>
            </a:r>
            <a:endParaRPr/>
          </a:p>
        </p:txBody>
      </p:sp>
      <p:sp>
        <p:nvSpPr>
          <p:cNvPr id="780" name="Google Shape;780;p68"/>
          <p:cNvSpPr txBox="1"/>
          <p:nvPr/>
        </p:nvSpPr>
        <p:spPr>
          <a:xfrm>
            <a:off x="847600" y="3190925"/>
            <a:ext cx="3317700" cy="6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latin typeface="Calibri"/>
                <a:ea typeface="Calibri"/>
                <a:cs typeface="Calibri"/>
                <a:sym typeface="Calibri"/>
              </a:rPr>
              <a:t>Métodos:</a:t>
            </a:r>
            <a:r>
              <a:rPr lang="pt-BR">
                <a:latin typeface="Calibri"/>
                <a:ea typeface="Calibri"/>
                <a:cs typeface="Calibri"/>
                <a:sym typeface="Calibri"/>
              </a:rPr>
              <a:t> Um bloco de instrução, com nome único e que nunca retorna valores.</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 </a:t>
            </a:r>
            <a:endParaRPr>
              <a:latin typeface="Calibri"/>
              <a:ea typeface="Calibri"/>
              <a:cs typeface="Calibri"/>
              <a:sym typeface="Calibri"/>
            </a:endParaRPr>
          </a:p>
        </p:txBody>
      </p:sp>
      <p:sp>
        <p:nvSpPr>
          <p:cNvPr id="781" name="Google Shape;781;p68"/>
          <p:cNvSpPr txBox="1"/>
          <p:nvPr/>
        </p:nvSpPr>
        <p:spPr>
          <a:xfrm>
            <a:off x="4877675" y="3190925"/>
            <a:ext cx="3317700" cy="6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latin typeface="Calibri"/>
                <a:ea typeface="Calibri"/>
                <a:cs typeface="Calibri"/>
                <a:sym typeface="Calibri"/>
              </a:rPr>
              <a:t>Funções :</a:t>
            </a:r>
            <a:r>
              <a:rPr lang="pt-BR">
                <a:latin typeface="Calibri"/>
                <a:ea typeface="Calibri"/>
                <a:cs typeface="Calibri"/>
                <a:sym typeface="Calibri"/>
              </a:rPr>
              <a:t> Um bloco de instrução, com nome único e que sempre retorna valores.</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 </a:t>
            </a:r>
            <a:endParaRPr>
              <a:latin typeface="Calibri"/>
              <a:ea typeface="Calibri"/>
              <a:cs typeface="Calibri"/>
              <a:sym typeface="Calibri"/>
            </a:endParaRPr>
          </a:p>
        </p:txBody>
      </p:sp>
      <p:sp>
        <p:nvSpPr>
          <p:cNvPr id="782" name="Google Shape;782;p68"/>
          <p:cNvSpPr txBox="1"/>
          <p:nvPr/>
        </p:nvSpPr>
        <p:spPr>
          <a:xfrm>
            <a:off x="4241500" y="3267125"/>
            <a:ext cx="6306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100" i="1">
                <a:latin typeface="Impact"/>
                <a:ea typeface="Impact"/>
                <a:cs typeface="Impact"/>
                <a:sym typeface="Impact"/>
              </a:rPr>
              <a:t>VS</a:t>
            </a:r>
            <a:endParaRPr sz="2100" i="1">
              <a:latin typeface="Impact"/>
              <a:ea typeface="Impact"/>
              <a:cs typeface="Impact"/>
              <a:sym typeface="Impact"/>
            </a:endParaRPr>
          </a:p>
        </p:txBody>
      </p:sp>
      <p:pic>
        <p:nvPicPr>
          <p:cNvPr id="783" name="Google Shape;783;p68"/>
          <p:cNvPicPr preferRelativeResize="0"/>
          <p:nvPr/>
        </p:nvPicPr>
        <p:blipFill rotWithShape="1">
          <a:blip r:embed="rId5">
            <a:alphaModFix/>
          </a:blip>
          <a:srcRect l="23383"/>
          <a:stretch/>
        </p:blipFill>
        <p:spPr>
          <a:xfrm>
            <a:off x="1839225" y="4172950"/>
            <a:ext cx="1110862" cy="535200"/>
          </a:xfrm>
          <a:prstGeom prst="rect">
            <a:avLst/>
          </a:prstGeom>
          <a:noFill/>
          <a:ln>
            <a:noFill/>
          </a:ln>
        </p:spPr>
      </p:pic>
      <p:pic>
        <p:nvPicPr>
          <p:cNvPr id="784" name="Google Shape;784;p68"/>
          <p:cNvPicPr preferRelativeResize="0"/>
          <p:nvPr/>
        </p:nvPicPr>
        <p:blipFill rotWithShape="1">
          <a:blip r:embed="rId6">
            <a:alphaModFix/>
          </a:blip>
          <a:srcRect l="28109"/>
          <a:stretch/>
        </p:blipFill>
        <p:spPr>
          <a:xfrm>
            <a:off x="6091450" y="4134375"/>
            <a:ext cx="987302" cy="535200"/>
          </a:xfrm>
          <a:prstGeom prst="rect">
            <a:avLst/>
          </a:prstGeom>
          <a:noFill/>
          <a:ln>
            <a:noFill/>
          </a:ln>
        </p:spPr>
      </p:pic>
      <p:cxnSp>
        <p:nvCxnSpPr>
          <p:cNvPr id="785" name="Google Shape;785;p68"/>
          <p:cNvCxnSpPr/>
          <p:nvPr/>
        </p:nvCxnSpPr>
        <p:spPr>
          <a:xfrm flipH="1">
            <a:off x="2442425" y="3771550"/>
            <a:ext cx="97800" cy="280200"/>
          </a:xfrm>
          <a:prstGeom prst="straightConnector1">
            <a:avLst/>
          </a:prstGeom>
          <a:noFill/>
          <a:ln w="9525" cap="flat" cmpd="sng">
            <a:solidFill>
              <a:schemeClr val="dk2"/>
            </a:solidFill>
            <a:prstDash val="solid"/>
            <a:round/>
            <a:headEnd type="none" w="med" len="med"/>
            <a:tailEnd type="triangle" w="med" len="med"/>
          </a:ln>
        </p:spPr>
      </p:cxnSp>
      <p:cxnSp>
        <p:nvCxnSpPr>
          <p:cNvPr id="786" name="Google Shape;786;p68"/>
          <p:cNvCxnSpPr/>
          <p:nvPr/>
        </p:nvCxnSpPr>
        <p:spPr>
          <a:xfrm>
            <a:off x="6314800" y="3771550"/>
            <a:ext cx="187500" cy="228900"/>
          </a:xfrm>
          <a:prstGeom prst="straightConnector1">
            <a:avLst/>
          </a:prstGeom>
          <a:noFill/>
          <a:ln w="9525" cap="flat" cmpd="sng">
            <a:solidFill>
              <a:schemeClr val="dk2"/>
            </a:solidFill>
            <a:prstDash val="solid"/>
            <a:round/>
            <a:headEnd type="none" w="med" len="med"/>
            <a:tailEnd type="triangle" w="med" len="med"/>
          </a:ln>
        </p:spPr>
      </p:cxnSp>
      <p:sp>
        <p:nvSpPr>
          <p:cNvPr id="787" name="Google Shape;787;p68"/>
          <p:cNvSpPr/>
          <p:nvPr/>
        </p:nvSpPr>
        <p:spPr>
          <a:xfrm>
            <a:off x="5366025" y="731575"/>
            <a:ext cx="270300" cy="1406700"/>
          </a:xfrm>
          <a:prstGeom prst="leftBrace">
            <a:avLst>
              <a:gd name="adj1" fmla="val 50000"/>
              <a:gd name="adj2" fmla="val 50000"/>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791"/>
        <p:cNvGrpSpPr/>
        <p:nvPr/>
      </p:nvGrpSpPr>
      <p:grpSpPr>
        <a:xfrm>
          <a:off x="0" y="0"/>
          <a:ext cx="0" cy="0"/>
          <a:chOff x="0" y="0"/>
          <a:chExt cx="0" cy="0"/>
        </a:xfrm>
      </p:grpSpPr>
      <p:sp>
        <p:nvSpPr>
          <p:cNvPr id="792" name="Google Shape;792;p69"/>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793" name="Google Shape;793;p69"/>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Métodos e funções</a:t>
            </a:r>
            <a:endParaRPr sz="2000" b="1"/>
          </a:p>
          <a:p>
            <a:pPr marL="0" lvl="0" indent="0" algn="l" rtl="0">
              <a:spcBef>
                <a:spcPts val="0"/>
              </a:spcBef>
              <a:spcAft>
                <a:spcPts val="0"/>
              </a:spcAft>
              <a:buNone/>
            </a:pPr>
            <a:endParaRPr sz="2000" b="1"/>
          </a:p>
        </p:txBody>
      </p:sp>
      <p:pic>
        <p:nvPicPr>
          <p:cNvPr id="794" name="Google Shape;794;p69"/>
          <p:cNvPicPr preferRelativeResize="0"/>
          <p:nvPr/>
        </p:nvPicPr>
        <p:blipFill rotWithShape="1">
          <a:blip r:embed="rId3">
            <a:alphaModFix/>
          </a:blip>
          <a:srcRect t="23896"/>
          <a:stretch/>
        </p:blipFill>
        <p:spPr>
          <a:xfrm>
            <a:off x="1042650" y="1611525"/>
            <a:ext cx="3153151" cy="1801675"/>
          </a:xfrm>
          <a:prstGeom prst="rect">
            <a:avLst/>
          </a:prstGeom>
          <a:noFill/>
          <a:ln>
            <a:noFill/>
          </a:ln>
        </p:spPr>
      </p:pic>
      <p:cxnSp>
        <p:nvCxnSpPr>
          <p:cNvPr id="795" name="Google Shape;795;p69"/>
          <p:cNvCxnSpPr/>
          <p:nvPr/>
        </p:nvCxnSpPr>
        <p:spPr>
          <a:xfrm rot="10800000" flipH="1">
            <a:off x="2109500" y="2857950"/>
            <a:ext cx="361200" cy="3900"/>
          </a:xfrm>
          <a:prstGeom prst="straightConnector1">
            <a:avLst/>
          </a:prstGeom>
          <a:noFill/>
          <a:ln w="9525" cap="flat" cmpd="sng">
            <a:solidFill>
              <a:srgbClr val="FF0000"/>
            </a:solidFill>
            <a:prstDash val="solid"/>
            <a:round/>
            <a:headEnd type="none" w="med" len="med"/>
            <a:tailEnd type="none" w="med" len="med"/>
          </a:ln>
        </p:spPr>
      </p:cxnSp>
      <p:cxnSp>
        <p:nvCxnSpPr>
          <p:cNvPr id="796" name="Google Shape;796;p69"/>
          <p:cNvCxnSpPr/>
          <p:nvPr/>
        </p:nvCxnSpPr>
        <p:spPr>
          <a:xfrm>
            <a:off x="2140400" y="2695250"/>
            <a:ext cx="299400" cy="0"/>
          </a:xfrm>
          <a:prstGeom prst="straightConnector1">
            <a:avLst/>
          </a:prstGeom>
          <a:noFill/>
          <a:ln w="9525" cap="flat" cmpd="sng">
            <a:solidFill>
              <a:srgbClr val="FF0000"/>
            </a:solidFill>
            <a:prstDash val="solid"/>
            <a:round/>
            <a:headEnd type="none" w="med" len="med"/>
            <a:tailEnd type="none" w="med" len="med"/>
          </a:ln>
        </p:spPr>
      </p:cxnSp>
      <p:cxnSp>
        <p:nvCxnSpPr>
          <p:cNvPr id="797" name="Google Shape;797;p69"/>
          <p:cNvCxnSpPr/>
          <p:nvPr/>
        </p:nvCxnSpPr>
        <p:spPr>
          <a:xfrm>
            <a:off x="3271550" y="2857950"/>
            <a:ext cx="299400" cy="0"/>
          </a:xfrm>
          <a:prstGeom prst="straightConnector1">
            <a:avLst/>
          </a:prstGeom>
          <a:noFill/>
          <a:ln w="9525" cap="flat" cmpd="sng">
            <a:solidFill>
              <a:srgbClr val="FF0000"/>
            </a:solidFill>
            <a:prstDash val="solid"/>
            <a:round/>
            <a:headEnd type="none" w="med" len="med"/>
            <a:tailEnd type="none" w="med" len="med"/>
          </a:ln>
        </p:spPr>
      </p:cxnSp>
      <p:sp>
        <p:nvSpPr>
          <p:cNvPr id="798" name="Google Shape;798;p69"/>
          <p:cNvSpPr txBox="1"/>
          <p:nvPr/>
        </p:nvSpPr>
        <p:spPr>
          <a:xfrm>
            <a:off x="7794000" y="4671125"/>
            <a:ext cx="12012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latin typeface="Calibri"/>
                <a:ea typeface="Calibri"/>
                <a:cs typeface="Calibri"/>
                <a:sym typeface="Calibri"/>
              </a:rPr>
              <a:t>vamos codar?</a:t>
            </a:r>
            <a:endParaRPr b="1">
              <a:latin typeface="Calibri"/>
              <a:ea typeface="Calibri"/>
              <a:cs typeface="Calibri"/>
              <a:sym typeface="Calibri"/>
            </a:endParaRPr>
          </a:p>
        </p:txBody>
      </p:sp>
      <p:sp>
        <p:nvSpPr>
          <p:cNvPr id="799" name="Google Shape;799;p69"/>
          <p:cNvSpPr txBox="1"/>
          <p:nvPr/>
        </p:nvSpPr>
        <p:spPr>
          <a:xfrm>
            <a:off x="2056975" y="1232600"/>
            <a:ext cx="18627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solidFill>
                  <a:srgbClr val="6D9EEB"/>
                </a:solidFill>
                <a:latin typeface="Impact"/>
                <a:ea typeface="Impact"/>
                <a:cs typeface="Impact"/>
                <a:sym typeface="Impact"/>
              </a:rPr>
              <a:t>Built-ins</a:t>
            </a:r>
            <a:endParaRPr>
              <a:solidFill>
                <a:srgbClr val="6D9EEB"/>
              </a:solidFill>
              <a:latin typeface="Impact"/>
              <a:ea typeface="Impact"/>
              <a:cs typeface="Impact"/>
              <a:sym typeface="Impact"/>
            </a:endParaRPr>
          </a:p>
        </p:txBody>
      </p:sp>
      <p:sp>
        <p:nvSpPr>
          <p:cNvPr id="800" name="Google Shape;800;p69"/>
          <p:cNvSpPr txBox="1"/>
          <p:nvPr/>
        </p:nvSpPr>
        <p:spPr>
          <a:xfrm>
            <a:off x="6167975" y="1232600"/>
            <a:ext cx="18627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solidFill>
                  <a:srgbClr val="6D9EEB"/>
                </a:solidFill>
                <a:latin typeface="Impact"/>
                <a:ea typeface="Impact"/>
                <a:cs typeface="Impact"/>
                <a:sym typeface="Impact"/>
              </a:rPr>
              <a:t>Customizável</a:t>
            </a:r>
            <a:endParaRPr>
              <a:solidFill>
                <a:srgbClr val="6D9EEB"/>
              </a:solidFill>
              <a:latin typeface="Impact"/>
              <a:ea typeface="Impact"/>
              <a:cs typeface="Impact"/>
              <a:sym typeface="Impact"/>
            </a:endParaRPr>
          </a:p>
        </p:txBody>
      </p:sp>
      <p:pic>
        <p:nvPicPr>
          <p:cNvPr id="801" name="Google Shape;801;p69"/>
          <p:cNvPicPr preferRelativeResize="0"/>
          <p:nvPr/>
        </p:nvPicPr>
        <p:blipFill>
          <a:blip r:embed="rId4">
            <a:alphaModFix/>
          </a:blip>
          <a:stretch>
            <a:fillRect/>
          </a:stretch>
        </p:blipFill>
        <p:spPr>
          <a:xfrm>
            <a:off x="5024750" y="1639090"/>
            <a:ext cx="3610026" cy="17465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805"/>
        <p:cNvGrpSpPr/>
        <p:nvPr/>
      </p:nvGrpSpPr>
      <p:grpSpPr>
        <a:xfrm>
          <a:off x="0" y="0"/>
          <a:ext cx="0" cy="0"/>
          <a:chOff x="0" y="0"/>
          <a:chExt cx="0" cy="0"/>
        </a:xfrm>
      </p:grpSpPr>
      <p:sp>
        <p:nvSpPr>
          <p:cNvPr id="806" name="Google Shape;806;p70"/>
          <p:cNvSpPr/>
          <p:nvPr/>
        </p:nvSpPr>
        <p:spPr>
          <a:xfrm>
            <a:off x="-9185" y="0"/>
            <a:ext cx="9144000" cy="5120640"/>
          </a:xfrm>
          <a:custGeom>
            <a:avLst/>
            <a:gdLst/>
            <a:ahLst/>
            <a:cxnLst/>
            <a:rect l="l" t="t" r="r" b="b"/>
            <a:pathLst>
              <a:path w="10160000" h="18288000" extrusionOk="0">
                <a:moveTo>
                  <a:pt x="0" y="0"/>
                </a:moveTo>
                <a:lnTo>
                  <a:pt x="0" y="18288000"/>
                </a:lnTo>
                <a:lnTo>
                  <a:pt x="10160000" y="18288000"/>
                </a:lnTo>
                <a:lnTo>
                  <a:pt x="10160000" y="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7" name="Google Shape;807;p70"/>
          <p:cNvSpPr txBox="1"/>
          <p:nvPr/>
        </p:nvSpPr>
        <p:spPr>
          <a:xfrm rot="5400000">
            <a:off x="7863570" y="102181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808" name="Google Shape;808;p70"/>
          <p:cNvSpPr txBox="1"/>
          <p:nvPr/>
        </p:nvSpPr>
        <p:spPr>
          <a:xfrm>
            <a:off x="475825" y="492925"/>
            <a:ext cx="6217500" cy="1753800"/>
          </a:xfrm>
          <a:prstGeom prst="rect">
            <a:avLst/>
          </a:prstGeom>
          <a:noFill/>
          <a:ln>
            <a:noFill/>
          </a:ln>
        </p:spPr>
        <p:txBody>
          <a:bodyPr spcFirstLastPara="1" wrap="square" lIns="0" tIns="0" rIns="0" bIns="0" anchor="t" anchorCtr="0">
            <a:noAutofit/>
          </a:bodyPr>
          <a:lstStyle/>
          <a:p>
            <a:pPr marL="12700" marR="0" lvl="0" indent="0" algn="l" rtl="0">
              <a:lnSpc>
                <a:spcPct val="100929"/>
              </a:lnSpc>
              <a:spcBef>
                <a:spcPts val="0"/>
              </a:spcBef>
              <a:spcAft>
                <a:spcPts val="0"/>
              </a:spcAft>
              <a:buNone/>
            </a:pPr>
            <a:r>
              <a:rPr lang="pt-BR" sz="5800" b="1">
                <a:solidFill>
                  <a:srgbClr val="FFFFFF"/>
                </a:solidFill>
              </a:rPr>
              <a:t>Módulos e Pacotes</a:t>
            </a:r>
            <a:endParaRPr sz="58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812"/>
        <p:cNvGrpSpPr/>
        <p:nvPr/>
      </p:nvGrpSpPr>
      <p:grpSpPr>
        <a:xfrm>
          <a:off x="0" y="0"/>
          <a:ext cx="0" cy="0"/>
          <a:chOff x="0" y="0"/>
          <a:chExt cx="0" cy="0"/>
        </a:xfrm>
      </p:grpSpPr>
      <p:sp>
        <p:nvSpPr>
          <p:cNvPr id="813" name="Google Shape;813;p71"/>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814" name="Google Shape;814;p71"/>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Módulos</a:t>
            </a:r>
            <a:endParaRPr sz="2000" b="1"/>
          </a:p>
          <a:p>
            <a:pPr marL="0" lvl="0" indent="0" algn="l" rtl="0">
              <a:spcBef>
                <a:spcPts val="0"/>
              </a:spcBef>
              <a:spcAft>
                <a:spcPts val="0"/>
              </a:spcAft>
              <a:buNone/>
            </a:pPr>
            <a:endParaRPr sz="2000" b="1"/>
          </a:p>
        </p:txBody>
      </p:sp>
      <p:sp>
        <p:nvSpPr>
          <p:cNvPr id="815" name="Google Shape;815;p71"/>
          <p:cNvSpPr/>
          <p:nvPr/>
        </p:nvSpPr>
        <p:spPr>
          <a:xfrm>
            <a:off x="1401125" y="1833225"/>
            <a:ext cx="6480900" cy="535200"/>
          </a:xfrm>
          <a:prstGeom prst="rect">
            <a:avLst/>
          </a:prstGeom>
          <a:no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highlight>
                  <a:srgbClr val="FCFCFC"/>
                </a:highlight>
              </a:rPr>
              <a:t>Módulos são arquivos de código python que agrupam instruções e definições sobre um determinado assunto</a:t>
            </a:r>
            <a:endParaRPr/>
          </a:p>
        </p:txBody>
      </p:sp>
      <p:cxnSp>
        <p:nvCxnSpPr>
          <p:cNvPr id="816" name="Google Shape;816;p71"/>
          <p:cNvCxnSpPr/>
          <p:nvPr/>
        </p:nvCxnSpPr>
        <p:spPr>
          <a:xfrm>
            <a:off x="4651125" y="2382525"/>
            <a:ext cx="1164600" cy="392100"/>
          </a:xfrm>
          <a:prstGeom prst="bentConnector3">
            <a:avLst>
              <a:gd name="adj1" fmla="val 129"/>
            </a:avLst>
          </a:prstGeom>
          <a:noFill/>
          <a:ln w="9525" cap="flat" cmpd="sng">
            <a:solidFill>
              <a:schemeClr val="dk2"/>
            </a:solidFill>
            <a:prstDash val="solid"/>
            <a:round/>
            <a:headEnd type="none" w="med" len="med"/>
            <a:tailEnd type="none" w="med" len="med"/>
          </a:ln>
        </p:spPr>
      </p:cxnSp>
      <p:sp>
        <p:nvSpPr>
          <p:cNvPr id="817" name="Google Shape;817;p71"/>
          <p:cNvSpPr txBox="1"/>
          <p:nvPr/>
        </p:nvSpPr>
        <p:spPr>
          <a:xfrm>
            <a:off x="5887650" y="2576100"/>
            <a:ext cx="1771500" cy="3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Interface conhecida</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fade">
                                      <p:cBhvr>
                                        <p:cTn id="7" dur="1000"/>
                                        <p:tgtEl>
                                          <p:spTgt spid="817"/>
                                        </p:tgtEl>
                                      </p:cBhvr>
                                    </p:animEffect>
                                  </p:childTnLst>
                                </p:cTn>
                              </p:par>
                              <p:par>
                                <p:cTn id="8" presetID="10" presetClass="entr" presetSubtype="0" fill="hold" nodeType="withEffect">
                                  <p:stCondLst>
                                    <p:cond delay="0"/>
                                  </p:stCondLst>
                                  <p:childTnLst>
                                    <p:set>
                                      <p:cBhvr>
                                        <p:cTn id="9" dur="1" fill="hold">
                                          <p:stCondLst>
                                            <p:cond delay="0"/>
                                          </p:stCondLst>
                                        </p:cTn>
                                        <p:tgtEl>
                                          <p:spTgt spid="816"/>
                                        </p:tgtEl>
                                        <p:attrNameLst>
                                          <p:attrName>style.visibility</p:attrName>
                                        </p:attrNameLst>
                                      </p:cBhvr>
                                      <p:to>
                                        <p:strVal val="visible"/>
                                      </p:to>
                                    </p:set>
                                    <p:animEffect transition="in" filter="fade">
                                      <p:cBhvr>
                                        <p:cTn id="10" dur="1000"/>
                                        <p:tgtEl>
                                          <p:spTgt spid="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821"/>
        <p:cNvGrpSpPr/>
        <p:nvPr/>
      </p:nvGrpSpPr>
      <p:grpSpPr>
        <a:xfrm>
          <a:off x="0" y="0"/>
          <a:ext cx="0" cy="0"/>
          <a:chOff x="0" y="0"/>
          <a:chExt cx="0" cy="0"/>
        </a:xfrm>
      </p:grpSpPr>
      <p:sp>
        <p:nvSpPr>
          <p:cNvPr id="822" name="Google Shape;822;p72"/>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823" name="Google Shape;823;p72"/>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Módulos</a:t>
            </a:r>
            <a:endParaRPr sz="2000" b="1"/>
          </a:p>
          <a:p>
            <a:pPr marL="0" lvl="0" indent="0" algn="l" rtl="0">
              <a:spcBef>
                <a:spcPts val="0"/>
              </a:spcBef>
              <a:spcAft>
                <a:spcPts val="0"/>
              </a:spcAft>
              <a:buNone/>
            </a:pPr>
            <a:endParaRPr sz="2000" b="1"/>
          </a:p>
        </p:txBody>
      </p:sp>
      <p:pic>
        <p:nvPicPr>
          <p:cNvPr id="824" name="Google Shape;824;p72"/>
          <p:cNvPicPr preferRelativeResize="0"/>
          <p:nvPr/>
        </p:nvPicPr>
        <p:blipFill rotWithShape="1">
          <a:blip r:embed="rId3">
            <a:alphaModFix/>
          </a:blip>
          <a:srcRect r="2903" b="12195"/>
          <a:stretch/>
        </p:blipFill>
        <p:spPr>
          <a:xfrm>
            <a:off x="533400" y="1665050"/>
            <a:ext cx="3244200" cy="1920450"/>
          </a:xfrm>
          <a:prstGeom prst="rect">
            <a:avLst/>
          </a:prstGeom>
          <a:noFill/>
          <a:ln>
            <a:noFill/>
          </a:ln>
        </p:spPr>
      </p:pic>
      <p:pic>
        <p:nvPicPr>
          <p:cNvPr id="825" name="Google Shape;825;p72"/>
          <p:cNvPicPr preferRelativeResize="0"/>
          <p:nvPr/>
        </p:nvPicPr>
        <p:blipFill>
          <a:blip r:embed="rId4">
            <a:alphaModFix/>
          </a:blip>
          <a:stretch>
            <a:fillRect/>
          </a:stretch>
        </p:blipFill>
        <p:spPr>
          <a:xfrm>
            <a:off x="4695331" y="932757"/>
            <a:ext cx="4074901" cy="3666525"/>
          </a:xfrm>
          <a:prstGeom prst="rect">
            <a:avLst/>
          </a:prstGeom>
          <a:noFill/>
          <a:ln>
            <a:noFill/>
          </a:ln>
        </p:spPr>
      </p:pic>
      <p:cxnSp>
        <p:nvCxnSpPr>
          <p:cNvPr id="826" name="Google Shape;826;p72"/>
          <p:cNvCxnSpPr/>
          <p:nvPr/>
        </p:nvCxnSpPr>
        <p:spPr>
          <a:xfrm>
            <a:off x="3879012" y="2622725"/>
            <a:ext cx="714900" cy="5100"/>
          </a:xfrm>
          <a:prstGeom prst="straightConnector1">
            <a:avLst/>
          </a:prstGeom>
          <a:noFill/>
          <a:ln w="9525" cap="flat" cmpd="sng">
            <a:solidFill>
              <a:schemeClr val="dk2"/>
            </a:solidFill>
            <a:prstDash val="solid"/>
            <a:round/>
            <a:headEnd type="none" w="med" len="med"/>
            <a:tailEnd type="triangle" w="med" len="med"/>
          </a:ln>
        </p:spPr>
      </p:cxnSp>
      <p:sp>
        <p:nvSpPr>
          <p:cNvPr id="827" name="Google Shape;827;p72"/>
          <p:cNvSpPr/>
          <p:nvPr/>
        </p:nvSpPr>
        <p:spPr>
          <a:xfrm>
            <a:off x="4716650" y="2123550"/>
            <a:ext cx="3030600" cy="2241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2"/>
          <p:cNvSpPr/>
          <p:nvPr/>
        </p:nvSpPr>
        <p:spPr>
          <a:xfrm>
            <a:off x="4716650" y="2884200"/>
            <a:ext cx="2529000" cy="2241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000"/>
                                        <p:tgtEl>
                                          <p:spTgt spid="825"/>
                                        </p:tgtEl>
                                      </p:cBhvr>
                                    </p:animEffect>
                                  </p:childTnLst>
                                </p:cTn>
                              </p:par>
                              <p:par>
                                <p:cTn id="8" presetID="10" presetClass="entr" presetSubtype="0" fill="hold" nodeType="withEffect">
                                  <p:stCondLst>
                                    <p:cond delay="0"/>
                                  </p:stCondLst>
                                  <p:childTnLst>
                                    <p:set>
                                      <p:cBhvr>
                                        <p:cTn id="9" dur="1" fill="hold">
                                          <p:stCondLst>
                                            <p:cond delay="0"/>
                                          </p:stCondLst>
                                        </p:cTn>
                                        <p:tgtEl>
                                          <p:spTgt spid="827"/>
                                        </p:tgtEl>
                                        <p:attrNameLst>
                                          <p:attrName>style.visibility</p:attrName>
                                        </p:attrNameLst>
                                      </p:cBhvr>
                                      <p:to>
                                        <p:strVal val="visible"/>
                                      </p:to>
                                    </p:set>
                                    <p:animEffect transition="in" filter="fade">
                                      <p:cBhvr>
                                        <p:cTn id="10" dur="1000"/>
                                        <p:tgtEl>
                                          <p:spTgt spid="827"/>
                                        </p:tgtEl>
                                      </p:cBhvr>
                                    </p:animEffect>
                                  </p:childTnLst>
                                </p:cTn>
                              </p:par>
                              <p:par>
                                <p:cTn id="11" presetID="10" presetClass="entr" presetSubtype="0" fill="hold" nodeType="withEffect">
                                  <p:stCondLst>
                                    <p:cond delay="0"/>
                                  </p:stCondLst>
                                  <p:childTnLst>
                                    <p:set>
                                      <p:cBhvr>
                                        <p:cTn id="12" dur="1" fill="hold">
                                          <p:stCondLst>
                                            <p:cond delay="0"/>
                                          </p:stCondLst>
                                        </p:cTn>
                                        <p:tgtEl>
                                          <p:spTgt spid="828"/>
                                        </p:tgtEl>
                                        <p:attrNameLst>
                                          <p:attrName>style.visibility</p:attrName>
                                        </p:attrNameLst>
                                      </p:cBhvr>
                                      <p:to>
                                        <p:strVal val="visible"/>
                                      </p:to>
                                    </p:set>
                                    <p:animEffect transition="in" filter="fade">
                                      <p:cBhvr>
                                        <p:cTn id="13" dur="1000"/>
                                        <p:tgtEl>
                                          <p:spTgt spid="828"/>
                                        </p:tgtEl>
                                      </p:cBhvr>
                                    </p:animEffect>
                                  </p:childTnLst>
                                </p:cTn>
                              </p:par>
                              <p:par>
                                <p:cTn id="14" presetID="10" presetClass="entr" presetSubtype="0" fill="hold" nodeType="withEffect">
                                  <p:stCondLst>
                                    <p:cond delay="0"/>
                                  </p:stCondLst>
                                  <p:childTnLst>
                                    <p:set>
                                      <p:cBhvr>
                                        <p:cTn id="15" dur="1" fill="hold">
                                          <p:stCondLst>
                                            <p:cond delay="0"/>
                                          </p:stCondLst>
                                        </p:cTn>
                                        <p:tgtEl>
                                          <p:spTgt spid="826"/>
                                        </p:tgtEl>
                                        <p:attrNameLst>
                                          <p:attrName>style.visibility</p:attrName>
                                        </p:attrNameLst>
                                      </p:cBhvr>
                                      <p:to>
                                        <p:strVal val="visible"/>
                                      </p:to>
                                    </p:set>
                                    <p:animEffect transition="in" filter="fade">
                                      <p:cBhvr>
                                        <p:cTn id="16"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67"/>
        <p:cNvGrpSpPr/>
        <p:nvPr/>
      </p:nvGrpSpPr>
      <p:grpSpPr>
        <a:xfrm>
          <a:off x="0" y="0"/>
          <a:ext cx="0" cy="0"/>
          <a:chOff x="0" y="0"/>
          <a:chExt cx="0" cy="0"/>
        </a:xfrm>
      </p:grpSpPr>
      <p:sp>
        <p:nvSpPr>
          <p:cNvPr id="468" name="Google Shape;468;p44"/>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469" name="Google Shape;469;p44"/>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Python</a:t>
            </a: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p:txBody>
      </p:sp>
      <p:pic>
        <p:nvPicPr>
          <p:cNvPr id="470" name="Google Shape;470;p44"/>
          <p:cNvPicPr preferRelativeResize="0"/>
          <p:nvPr/>
        </p:nvPicPr>
        <p:blipFill>
          <a:blip r:embed="rId3">
            <a:alphaModFix/>
          </a:blip>
          <a:stretch>
            <a:fillRect/>
          </a:stretch>
        </p:blipFill>
        <p:spPr>
          <a:xfrm>
            <a:off x="6743240" y="1511100"/>
            <a:ext cx="1389997" cy="469500"/>
          </a:xfrm>
          <a:prstGeom prst="rect">
            <a:avLst/>
          </a:prstGeom>
          <a:noFill/>
          <a:ln>
            <a:noFill/>
          </a:ln>
        </p:spPr>
      </p:pic>
      <p:sp>
        <p:nvSpPr>
          <p:cNvPr id="471" name="Google Shape;471;p44"/>
          <p:cNvSpPr txBox="1"/>
          <p:nvPr/>
        </p:nvSpPr>
        <p:spPr>
          <a:xfrm>
            <a:off x="523075" y="1072600"/>
            <a:ext cx="5531100" cy="38190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pt-BR" sz="1200">
                <a:highlight>
                  <a:srgbClr val="FFFFFF"/>
                </a:highlight>
              </a:rPr>
              <a:t>Python foi criada por  Guido van Rossum em </a:t>
            </a:r>
            <a:r>
              <a:rPr lang="pt-BR" sz="1200">
                <a:highlight>
                  <a:srgbClr val="FFFFFF"/>
                </a:highlight>
                <a:uFill>
                  <a:noFill/>
                </a:uFill>
                <a:hlinkClick r:id="rId4"/>
              </a:rPr>
              <a:t>1991</a:t>
            </a:r>
            <a:r>
              <a:rPr lang="pt-BR" sz="1200">
                <a:highlight>
                  <a:srgbClr val="FFFFFF"/>
                </a:highlight>
              </a:rPr>
              <a:t>, no Centro de Matemática e Computação, em Amsterdã;</a:t>
            </a:r>
            <a:endParaRPr sz="1200">
              <a:highlight>
                <a:srgbClr val="FFFFFF"/>
              </a:highlight>
            </a:endParaRPr>
          </a:p>
          <a:p>
            <a:pPr marL="457200" lvl="0" indent="-304800" algn="l" rtl="0">
              <a:spcBef>
                <a:spcPts val="0"/>
              </a:spcBef>
              <a:spcAft>
                <a:spcPts val="0"/>
              </a:spcAft>
              <a:buSzPts val="1200"/>
              <a:buChar char="●"/>
            </a:pPr>
            <a:r>
              <a:rPr lang="pt-BR" sz="1200">
                <a:highlight>
                  <a:srgbClr val="FFFFFF"/>
                </a:highlight>
              </a:rPr>
              <a:t>Possui uma </a:t>
            </a:r>
            <a:r>
              <a:rPr lang="pt-BR" sz="1200">
                <a:highlight>
                  <a:srgbClr val="FFFFFF"/>
                </a:highlight>
                <a:uFill>
                  <a:noFill/>
                </a:uFill>
                <a:hlinkClick r:id="rId5"/>
              </a:rPr>
              <a:t>sintaxe</a:t>
            </a:r>
            <a:r>
              <a:rPr lang="pt-BR" sz="1200">
                <a:highlight>
                  <a:srgbClr val="FFFFFF"/>
                </a:highlight>
              </a:rPr>
              <a:t> concisa e clara, cujo objetivo é ser simples e de fácil aprendizado;</a:t>
            </a:r>
            <a:endParaRPr sz="1200">
              <a:highlight>
                <a:srgbClr val="FFFFFF"/>
              </a:highlight>
            </a:endParaRPr>
          </a:p>
          <a:p>
            <a:pPr marL="457200" lvl="0" indent="-304800" algn="l" rtl="0">
              <a:spcBef>
                <a:spcPts val="0"/>
              </a:spcBef>
              <a:spcAft>
                <a:spcPts val="0"/>
              </a:spcAft>
              <a:buSzPts val="1200"/>
              <a:buChar char="●"/>
            </a:pPr>
            <a:r>
              <a:rPr lang="pt-BR" sz="1200">
                <a:highlight>
                  <a:srgbClr val="FFFFFF"/>
                </a:highlight>
              </a:rPr>
              <a:t>Suporta a maioria das técnicas da </a:t>
            </a:r>
            <a:r>
              <a:rPr lang="pt-BR" sz="1200">
                <a:highlight>
                  <a:srgbClr val="FFFFFF"/>
                </a:highlight>
                <a:uFill>
                  <a:noFill/>
                </a:uFill>
                <a:hlinkClick r:id="rId6"/>
              </a:rPr>
              <a:t>programação orientada a objeto</a:t>
            </a:r>
            <a:r>
              <a:rPr lang="pt-BR" sz="1200">
                <a:highlight>
                  <a:srgbClr val="FFFFFF"/>
                </a:highlight>
              </a:rPr>
              <a:t>.</a:t>
            </a:r>
            <a:endParaRPr sz="1200">
              <a:highlight>
                <a:srgbClr val="FFFFFF"/>
              </a:highlight>
            </a:endParaRPr>
          </a:p>
          <a:p>
            <a:pPr marL="457200" lvl="0" indent="-304800" algn="l" rtl="0">
              <a:spcBef>
                <a:spcPts val="0"/>
              </a:spcBef>
              <a:spcAft>
                <a:spcPts val="0"/>
              </a:spcAft>
              <a:buSzPts val="1200"/>
              <a:buChar char="●"/>
            </a:pPr>
            <a:r>
              <a:rPr lang="pt-BR" sz="1200">
                <a:highlight>
                  <a:srgbClr val="FFFFFF"/>
                </a:highlight>
              </a:rPr>
              <a:t>Case sensitive: sensível a letras maiúsculas e minúsculas.</a:t>
            </a:r>
            <a:endParaRPr sz="1200">
              <a:highlight>
                <a:srgbClr val="FFFFFF"/>
              </a:highlight>
            </a:endParaRPr>
          </a:p>
          <a:p>
            <a:pPr marL="457200" lvl="0" indent="-304800" algn="l" rtl="0">
              <a:spcBef>
                <a:spcPts val="0"/>
              </a:spcBef>
              <a:spcAft>
                <a:spcPts val="0"/>
              </a:spcAft>
              <a:buSzPts val="1200"/>
              <a:buChar char="●"/>
            </a:pPr>
            <a:r>
              <a:rPr lang="pt-BR" sz="1200">
                <a:highlight>
                  <a:srgbClr val="FFFFFF"/>
                </a:highlight>
              </a:rPr>
              <a:t>Interpretada</a:t>
            </a:r>
            <a:endParaRPr sz="1200">
              <a:highlight>
                <a:srgbClr val="FFFFFF"/>
              </a:highlight>
            </a:endParaRPr>
          </a:p>
          <a:p>
            <a:pPr marL="457200" lvl="0" indent="-304800" algn="l" rtl="0">
              <a:spcBef>
                <a:spcPts val="0"/>
              </a:spcBef>
              <a:spcAft>
                <a:spcPts val="0"/>
              </a:spcAft>
              <a:buSzPts val="1200"/>
              <a:buChar char="●"/>
            </a:pPr>
            <a:r>
              <a:rPr lang="pt-BR" sz="1200">
                <a:highlight>
                  <a:srgbClr val="FFFFFF"/>
                </a:highlight>
              </a:rPr>
              <a:t>Linguagem de alto nível;</a:t>
            </a:r>
            <a:endParaRPr sz="1200">
              <a:highlight>
                <a:srgbClr val="FFFFFF"/>
              </a:highlight>
            </a:endParaRPr>
          </a:p>
          <a:p>
            <a:pPr marL="457200" lvl="0" indent="-304800" algn="l" rtl="0">
              <a:spcBef>
                <a:spcPts val="0"/>
              </a:spcBef>
              <a:spcAft>
                <a:spcPts val="0"/>
              </a:spcAft>
              <a:buSzPts val="1200"/>
              <a:buChar char="●"/>
            </a:pPr>
            <a:r>
              <a:rPr lang="pt-BR" sz="1200">
                <a:highlight>
                  <a:srgbClr val="FFFFFF"/>
                </a:highlight>
              </a:rPr>
              <a:t>Tipagem dinâmica e forte;</a:t>
            </a:r>
            <a:endParaRPr sz="1200">
              <a:highlight>
                <a:srgbClr val="FFFFFF"/>
              </a:highlight>
            </a:endParaRPr>
          </a:p>
          <a:p>
            <a:pPr marL="457200" lvl="0" indent="-304800" algn="l" rtl="0">
              <a:spcBef>
                <a:spcPts val="0"/>
              </a:spcBef>
              <a:spcAft>
                <a:spcPts val="0"/>
              </a:spcAft>
              <a:buSzPts val="1200"/>
              <a:buChar char="●"/>
            </a:pPr>
            <a:r>
              <a:rPr lang="pt-BR" sz="1200">
                <a:highlight>
                  <a:srgbClr val="FFFFFF"/>
                </a:highlight>
              </a:rPr>
              <a:t>Grande comunidade ativa;</a:t>
            </a:r>
            <a:endParaRPr sz="1200">
              <a:highlight>
                <a:srgbClr val="FFFFFF"/>
              </a:highlight>
            </a:endParaRPr>
          </a:p>
          <a:p>
            <a:pPr marL="457200" lvl="0" indent="-304800" algn="l" rtl="0">
              <a:spcBef>
                <a:spcPts val="0"/>
              </a:spcBef>
              <a:spcAft>
                <a:spcPts val="0"/>
              </a:spcAft>
              <a:buSzPts val="1200"/>
              <a:buChar char="●"/>
            </a:pPr>
            <a:r>
              <a:rPr lang="pt-BR" sz="1200">
                <a:highlight>
                  <a:srgbClr val="FFFFFF"/>
                </a:highlight>
              </a:rPr>
              <a:t>Pacotes exclusivos para Ciência de Dados (Numpy/Pandas/ </a:t>
            </a:r>
            <a:r>
              <a:rPr lang="pt-BR" sz="1200">
                <a:solidFill>
                  <a:schemeClr val="dk1"/>
                </a:solidFill>
                <a:highlight>
                  <a:srgbClr val="FFFFFF"/>
                </a:highlight>
              </a:rPr>
              <a:t>scikit-learn)</a:t>
            </a:r>
            <a:endParaRPr sz="1200"/>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p:txBody>
      </p:sp>
      <p:pic>
        <p:nvPicPr>
          <p:cNvPr id="472" name="Google Shape;472;p44"/>
          <p:cNvPicPr preferRelativeResize="0"/>
          <p:nvPr/>
        </p:nvPicPr>
        <p:blipFill rotWithShape="1">
          <a:blip r:embed="rId7">
            <a:alphaModFix/>
          </a:blip>
          <a:srcRect l="12256" t="13606" r="6250"/>
          <a:stretch/>
        </p:blipFill>
        <p:spPr>
          <a:xfrm>
            <a:off x="6280700" y="1980600"/>
            <a:ext cx="2547526" cy="1660601"/>
          </a:xfrm>
          <a:prstGeom prst="rect">
            <a:avLst/>
          </a:prstGeom>
          <a:noFill/>
          <a:ln>
            <a:noFill/>
          </a:ln>
        </p:spPr>
      </p:pic>
      <p:sp>
        <p:nvSpPr>
          <p:cNvPr id="473" name="Google Shape;473;p44"/>
          <p:cNvSpPr/>
          <p:nvPr/>
        </p:nvSpPr>
        <p:spPr>
          <a:xfrm>
            <a:off x="6189625" y="1937300"/>
            <a:ext cx="2638500" cy="1743600"/>
          </a:xfrm>
          <a:prstGeom prst="rect">
            <a:avLst/>
          </a:prstGeom>
          <a:noFill/>
          <a:ln w="9525" cap="flat" cmpd="sng">
            <a:solidFill>
              <a:srgbClr val="0000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832"/>
        <p:cNvGrpSpPr/>
        <p:nvPr/>
      </p:nvGrpSpPr>
      <p:grpSpPr>
        <a:xfrm>
          <a:off x="0" y="0"/>
          <a:ext cx="0" cy="0"/>
          <a:chOff x="0" y="0"/>
          <a:chExt cx="0" cy="0"/>
        </a:xfrm>
      </p:grpSpPr>
      <p:sp>
        <p:nvSpPr>
          <p:cNvPr id="833" name="Google Shape;833;p73"/>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834" name="Google Shape;834;p73"/>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Módulos</a:t>
            </a:r>
            <a:endParaRPr sz="2000" b="1"/>
          </a:p>
          <a:p>
            <a:pPr marL="0" lvl="0" indent="0" algn="l" rtl="0">
              <a:spcBef>
                <a:spcPts val="0"/>
              </a:spcBef>
              <a:spcAft>
                <a:spcPts val="0"/>
              </a:spcAft>
              <a:buNone/>
            </a:pPr>
            <a:endParaRPr sz="2000" b="1"/>
          </a:p>
        </p:txBody>
      </p:sp>
      <p:pic>
        <p:nvPicPr>
          <p:cNvPr id="835" name="Google Shape;835;p73"/>
          <p:cNvPicPr preferRelativeResize="0"/>
          <p:nvPr/>
        </p:nvPicPr>
        <p:blipFill>
          <a:blip r:embed="rId3">
            <a:alphaModFix/>
          </a:blip>
          <a:stretch>
            <a:fillRect/>
          </a:stretch>
        </p:blipFill>
        <p:spPr>
          <a:xfrm>
            <a:off x="1445225" y="928500"/>
            <a:ext cx="2578226" cy="2319852"/>
          </a:xfrm>
          <a:prstGeom prst="rect">
            <a:avLst/>
          </a:prstGeom>
          <a:noFill/>
          <a:ln>
            <a:noFill/>
          </a:ln>
        </p:spPr>
      </p:pic>
      <p:pic>
        <p:nvPicPr>
          <p:cNvPr id="836" name="Google Shape;836;p73"/>
          <p:cNvPicPr preferRelativeResize="0"/>
          <p:nvPr/>
        </p:nvPicPr>
        <p:blipFill rotWithShape="1">
          <a:blip r:embed="rId4">
            <a:alphaModFix/>
          </a:blip>
          <a:srcRect l="4507"/>
          <a:stretch/>
        </p:blipFill>
        <p:spPr>
          <a:xfrm>
            <a:off x="5346575" y="1090325"/>
            <a:ext cx="2419701" cy="1970800"/>
          </a:xfrm>
          <a:prstGeom prst="rect">
            <a:avLst/>
          </a:prstGeom>
          <a:noFill/>
          <a:ln>
            <a:noFill/>
          </a:ln>
        </p:spPr>
      </p:pic>
      <p:sp>
        <p:nvSpPr>
          <p:cNvPr id="837" name="Google Shape;837;p73"/>
          <p:cNvSpPr/>
          <p:nvPr/>
        </p:nvSpPr>
        <p:spPr>
          <a:xfrm>
            <a:off x="5901475" y="1054625"/>
            <a:ext cx="1034100" cy="312900"/>
          </a:xfrm>
          <a:prstGeom prst="ellipse">
            <a:avLst/>
          </a:prstGeom>
          <a:noFill/>
          <a:ln w="9525" cap="flat" cmpd="sng">
            <a:solidFill>
              <a:srgbClr val="FF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8" name="Google Shape;838;p73"/>
          <p:cNvCxnSpPr/>
          <p:nvPr/>
        </p:nvCxnSpPr>
        <p:spPr>
          <a:xfrm rot="10800000" flipH="1">
            <a:off x="4342275" y="2161800"/>
            <a:ext cx="791700" cy="3000"/>
          </a:xfrm>
          <a:prstGeom prst="straightConnector1">
            <a:avLst/>
          </a:prstGeom>
          <a:noFill/>
          <a:ln w="9525" cap="flat" cmpd="sng">
            <a:solidFill>
              <a:schemeClr val="dk2"/>
            </a:solidFill>
            <a:prstDash val="solid"/>
            <a:round/>
            <a:headEnd type="none" w="med" len="med"/>
            <a:tailEnd type="triangle" w="med" len="med"/>
          </a:ln>
        </p:spPr>
      </p:cxnSp>
      <p:cxnSp>
        <p:nvCxnSpPr>
          <p:cNvPr id="839" name="Google Shape;839;p73"/>
          <p:cNvCxnSpPr/>
          <p:nvPr/>
        </p:nvCxnSpPr>
        <p:spPr>
          <a:xfrm>
            <a:off x="4738000" y="2849200"/>
            <a:ext cx="10500" cy="522900"/>
          </a:xfrm>
          <a:prstGeom prst="straightConnector1">
            <a:avLst/>
          </a:prstGeom>
          <a:noFill/>
          <a:ln w="9525" cap="flat" cmpd="sng">
            <a:solidFill>
              <a:schemeClr val="dk2"/>
            </a:solidFill>
            <a:prstDash val="solid"/>
            <a:round/>
            <a:headEnd type="none" w="med" len="med"/>
            <a:tailEnd type="triangle" w="med" len="med"/>
          </a:ln>
        </p:spPr>
      </p:cxnSp>
      <p:pic>
        <p:nvPicPr>
          <p:cNvPr id="840" name="Google Shape;840;p73"/>
          <p:cNvPicPr preferRelativeResize="0"/>
          <p:nvPr/>
        </p:nvPicPr>
        <p:blipFill rotWithShape="1">
          <a:blip r:embed="rId5">
            <a:alphaModFix/>
          </a:blip>
          <a:srcRect t="20691"/>
          <a:stretch/>
        </p:blipFill>
        <p:spPr>
          <a:xfrm>
            <a:off x="3339975" y="3756250"/>
            <a:ext cx="3141499" cy="1285325"/>
          </a:xfrm>
          <a:prstGeom prst="rect">
            <a:avLst/>
          </a:prstGeom>
          <a:noFill/>
          <a:ln>
            <a:noFill/>
          </a:ln>
        </p:spPr>
      </p:pic>
      <p:pic>
        <p:nvPicPr>
          <p:cNvPr id="841" name="Google Shape;841;p73"/>
          <p:cNvPicPr preferRelativeResize="0"/>
          <p:nvPr/>
        </p:nvPicPr>
        <p:blipFill rotWithShape="1">
          <a:blip r:embed="rId5">
            <a:alphaModFix/>
          </a:blip>
          <a:srcRect l="1499" r="2980" b="83907"/>
          <a:stretch/>
        </p:blipFill>
        <p:spPr>
          <a:xfrm>
            <a:off x="3382750" y="3464875"/>
            <a:ext cx="3098725" cy="264750"/>
          </a:xfrm>
          <a:prstGeom prst="rect">
            <a:avLst/>
          </a:prstGeom>
          <a:noFill/>
          <a:ln>
            <a:noFill/>
          </a:ln>
        </p:spPr>
      </p:pic>
      <p:sp>
        <p:nvSpPr>
          <p:cNvPr id="842" name="Google Shape;842;p73"/>
          <p:cNvSpPr/>
          <p:nvPr/>
        </p:nvSpPr>
        <p:spPr>
          <a:xfrm>
            <a:off x="6658800" y="3190675"/>
            <a:ext cx="904375" cy="1109800"/>
          </a:xfrm>
          <a:custGeom>
            <a:avLst/>
            <a:gdLst/>
            <a:ahLst/>
            <a:cxnLst/>
            <a:rect l="l" t="t" r="r" b="b"/>
            <a:pathLst>
              <a:path w="36175" h="44392" extrusionOk="0">
                <a:moveTo>
                  <a:pt x="0" y="44392"/>
                </a:moveTo>
                <a:cubicBezTo>
                  <a:pt x="5976" y="42329"/>
                  <a:pt x="33294" y="39413"/>
                  <a:pt x="35855" y="32014"/>
                </a:cubicBezTo>
                <a:cubicBezTo>
                  <a:pt x="38416" y="24615"/>
                  <a:pt x="18782" y="5336"/>
                  <a:pt x="15367" y="0"/>
                </a:cubicBezTo>
              </a:path>
            </a:pathLst>
          </a:custGeom>
          <a:noFill/>
          <a:ln w="9525" cap="flat" cmpd="sng">
            <a:solidFill>
              <a:srgbClr val="E06666"/>
            </a:solidFill>
            <a:prstDash val="dot"/>
            <a:round/>
            <a:headEnd type="none" w="med" len="med"/>
            <a:tailEnd type="none" w="med" len="med"/>
          </a:ln>
        </p:spPr>
      </p:sp>
      <p:sp>
        <p:nvSpPr>
          <p:cNvPr id="843" name="Google Shape;843;p73"/>
          <p:cNvSpPr txBox="1"/>
          <p:nvPr/>
        </p:nvSpPr>
        <p:spPr>
          <a:xfrm>
            <a:off x="7608525" y="3830975"/>
            <a:ext cx="11301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latin typeface="Calibri"/>
                <a:ea typeface="Calibri"/>
                <a:cs typeface="Calibri"/>
                <a:sym typeface="Calibri"/>
              </a:rPr>
              <a:t>como conectar?</a:t>
            </a:r>
            <a:endParaRPr sz="10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8"/>
                                        </p:tgtEl>
                                        <p:attrNameLst>
                                          <p:attrName>style.visibility</p:attrName>
                                        </p:attrNameLst>
                                      </p:cBhvr>
                                      <p:to>
                                        <p:strVal val="visible"/>
                                      </p:to>
                                    </p:set>
                                    <p:animEffect transition="in" filter="fade">
                                      <p:cBhvr>
                                        <p:cTn id="7" dur="1000"/>
                                        <p:tgtEl>
                                          <p:spTgt spid="8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6"/>
                                        </p:tgtEl>
                                        <p:attrNameLst>
                                          <p:attrName>style.visibility</p:attrName>
                                        </p:attrNameLst>
                                      </p:cBhvr>
                                      <p:to>
                                        <p:strVal val="visible"/>
                                      </p:to>
                                    </p:set>
                                    <p:animEffect transition="in" filter="fade">
                                      <p:cBhvr>
                                        <p:cTn id="12" dur="1000"/>
                                        <p:tgtEl>
                                          <p:spTgt spid="83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39"/>
                                        </p:tgtEl>
                                        <p:attrNameLst>
                                          <p:attrName>style.visibility</p:attrName>
                                        </p:attrNameLst>
                                      </p:cBhvr>
                                      <p:to>
                                        <p:strVal val="visible"/>
                                      </p:to>
                                    </p:set>
                                    <p:animEffect transition="in" filter="fade">
                                      <p:cBhvr>
                                        <p:cTn id="21" dur="1000"/>
                                        <p:tgtEl>
                                          <p:spTgt spid="83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840"/>
                                        </p:tgtEl>
                                        <p:attrNameLst>
                                          <p:attrName>style.visibility</p:attrName>
                                        </p:attrNameLst>
                                      </p:cBhvr>
                                      <p:to>
                                        <p:strVal val="visible"/>
                                      </p:to>
                                    </p:set>
                                    <p:anim calcmode="lin" valueType="num">
                                      <p:cBhvr additive="base">
                                        <p:cTn id="26" dur="1000"/>
                                        <p:tgtEl>
                                          <p:spTgt spid="84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42"/>
                                        </p:tgtEl>
                                        <p:attrNameLst>
                                          <p:attrName>style.visibility</p:attrName>
                                        </p:attrNameLst>
                                      </p:cBhvr>
                                      <p:to>
                                        <p:strVal val="visible"/>
                                      </p:to>
                                    </p:set>
                                    <p:animEffect transition="in" filter="fade">
                                      <p:cBhvr>
                                        <p:cTn id="31" dur="1000"/>
                                        <p:tgtEl>
                                          <p:spTgt spid="842"/>
                                        </p:tgtEl>
                                      </p:cBhvr>
                                    </p:animEffect>
                                  </p:childTnLst>
                                </p:cTn>
                              </p:par>
                              <p:par>
                                <p:cTn id="32" presetID="10" presetClass="entr" presetSubtype="0" fill="hold" nodeType="withEffect">
                                  <p:stCondLst>
                                    <p:cond delay="0"/>
                                  </p:stCondLst>
                                  <p:childTnLst>
                                    <p:set>
                                      <p:cBhvr>
                                        <p:cTn id="33" dur="1" fill="hold">
                                          <p:stCondLst>
                                            <p:cond delay="0"/>
                                          </p:stCondLst>
                                        </p:cTn>
                                        <p:tgtEl>
                                          <p:spTgt spid="843"/>
                                        </p:tgtEl>
                                        <p:attrNameLst>
                                          <p:attrName>style.visibility</p:attrName>
                                        </p:attrNameLst>
                                      </p:cBhvr>
                                      <p:to>
                                        <p:strVal val="visible"/>
                                      </p:to>
                                    </p:set>
                                    <p:animEffect transition="in" filter="fade">
                                      <p:cBhvr>
                                        <p:cTn id="34" dur="1000"/>
                                        <p:tgtEl>
                                          <p:spTgt spid="8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841"/>
                                        </p:tgtEl>
                                        <p:attrNameLst>
                                          <p:attrName>style.visibility</p:attrName>
                                        </p:attrNameLst>
                                      </p:cBhvr>
                                      <p:to>
                                        <p:strVal val="visible"/>
                                      </p:to>
                                    </p:set>
                                    <p:anim calcmode="lin" valueType="num">
                                      <p:cBhvr additive="base">
                                        <p:cTn id="39" dur="700"/>
                                        <p:tgtEl>
                                          <p:spTgt spid="8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sp>
        <p:nvSpPr>
          <p:cNvPr id="848" name="Google Shape;848;p74"/>
          <p:cNvSpPr txBox="1"/>
          <p:nvPr/>
        </p:nvSpPr>
        <p:spPr>
          <a:xfrm>
            <a:off x="6070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849" name="Google Shape;849;p74"/>
          <p:cNvSpPr txBox="1"/>
          <p:nvPr/>
        </p:nvSpPr>
        <p:spPr>
          <a:xfrm>
            <a:off x="6070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Pacotes</a:t>
            </a:r>
            <a:endParaRPr sz="2000" b="1"/>
          </a:p>
          <a:p>
            <a:pPr marL="0" lvl="0" indent="0" algn="l" rtl="0">
              <a:spcBef>
                <a:spcPts val="0"/>
              </a:spcBef>
              <a:spcAft>
                <a:spcPts val="0"/>
              </a:spcAft>
              <a:buNone/>
            </a:pPr>
            <a:endParaRPr sz="2000" b="1"/>
          </a:p>
        </p:txBody>
      </p:sp>
      <p:pic>
        <p:nvPicPr>
          <p:cNvPr id="850" name="Google Shape;850;p74"/>
          <p:cNvPicPr preferRelativeResize="0"/>
          <p:nvPr/>
        </p:nvPicPr>
        <p:blipFill rotWithShape="1">
          <a:blip r:embed="rId3">
            <a:alphaModFix/>
          </a:blip>
          <a:srcRect b="51385"/>
          <a:stretch/>
        </p:blipFill>
        <p:spPr>
          <a:xfrm>
            <a:off x="1724050" y="3775906"/>
            <a:ext cx="1304600" cy="1017925"/>
          </a:xfrm>
          <a:prstGeom prst="rect">
            <a:avLst/>
          </a:prstGeom>
          <a:noFill/>
          <a:ln>
            <a:noFill/>
          </a:ln>
        </p:spPr>
      </p:pic>
      <p:pic>
        <p:nvPicPr>
          <p:cNvPr id="851" name="Google Shape;851;p74"/>
          <p:cNvPicPr preferRelativeResize="0"/>
          <p:nvPr/>
        </p:nvPicPr>
        <p:blipFill rotWithShape="1">
          <a:blip r:embed="rId4">
            <a:alphaModFix/>
          </a:blip>
          <a:srcRect t="40751" r="68175"/>
          <a:stretch/>
        </p:blipFill>
        <p:spPr>
          <a:xfrm>
            <a:off x="1774675" y="1289513"/>
            <a:ext cx="892225" cy="2486376"/>
          </a:xfrm>
          <a:prstGeom prst="rect">
            <a:avLst/>
          </a:prstGeom>
          <a:noFill/>
          <a:ln>
            <a:noFill/>
          </a:ln>
        </p:spPr>
      </p:pic>
      <p:pic>
        <p:nvPicPr>
          <p:cNvPr id="852" name="Google Shape;852;p74"/>
          <p:cNvPicPr preferRelativeResize="0"/>
          <p:nvPr/>
        </p:nvPicPr>
        <p:blipFill rotWithShape="1">
          <a:blip r:embed="rId3">
            <a:alphaModFix/>
          </a:blip>
          <a:srcRect t="48901" r="27917"/>
          <a:stretch/>
        </p:blipFill>
        <p:spPr>
          <a:xfrm>
            <a:off x="2931975" y="1357725"/>
            <a:ext cx="892225" cy="1015164"/>
          </a:xfrm>
          <a:prstGeom prst="rect">
            <a:avLst/>
          </a:prstGeom>
          <a:noFill/>
          <a:ln>
            <a:noFill/>
          </a:ln>
        </p:spPr>
      </p:pic>
      <p:sp>
        <p:nvSpPr>
          <p:cNvPr id="853" name="Google Shape;853;p74"/>
          <p:cNvSpPr txBox="1"/>
          <p:nvPr/>
        </p:nvSpPr>
        <p:spPr>
          <a:xfrm>
            <a:off x="3192450" y="2324500"/>
            <a:ext cx="398100" cy="9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t>.</a:t>
            </a:r>
            <a:endParaRPr sz="1600"/>
          </a:p>
          <a:p>
            <a:pPr marL="0" lvl="0" indent="0" algn="l" rtl="0">
              <a:spcBef>
                <a:spcPts val="0"/>
              </a:spcBef>
              <a:spcAft>
                <a:spcPts val="0"/>
              </a:spcAft>
              <a:buNone/>
            </a:pPr>
            <a:r>
              <a:rPr lang="pt-BR" sz="1600"/>
              <a:t>.</a:t>
            </a:r>
            <a:endParaRPr sz="1600"/>
          </a:p>
          <a:p>
            <a:pPr marL="0" lvl="0" indent="0" algn="l" rtl="0">
              <a:spcBef>
                <a:spcPts val="0"/>
              </a:spcBef>
              <a:spcAft>
                <a:spcPts val="0"/>
              </a:spcAft>
              <a:buNone/>
            </a:pPr>
            <a:r>
              <a:rPr lang="pt-BR" sz="1600"/>
              <a:t>.</a:t>
            </a:r>
            <a:endParaRPr sz="1600"/>
          </a:p>
        </p:txBody>
      </p:sp>
      <p:sp>
        <p:nvSpPr>
          <p:cNvPr id="854" name="Google Shape;854;p74"/>
          <p:cNvSpPr txBox="1"/>
          <p:nvPr/>
        </p:nvSpPr>
        <p:spPr>
          <a:xfrm>
            <a:off x="607025" y="861725"/>
            <a:ext cx="5155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100"/>
              <a:t>E se nosso módulo ficasse tão grande que também ficasse difícil mantê-lo?</a:t>
            </a:r>
            <a:endParaRPr sz="1100"/>
          </a:p>
        </p:txBody>
      </p:sp>
      <p:sp>
        <p:nvSpPr>
          <p:cNvPr id="855" name="Google Shape;855;p74"/>
          <p:cNvSpPr/>
          <p:nvPr/>
        </p:nvSpPr>
        <p:spPr>
          <a:xfrm>
            <a:off x="7058663" y="1899195"/>
            <a:ext cx="1365600" cy="3927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Compas</a:t>
            </a:r>
            <a:endParaRPr>
              <a:solidFill>
                <a:srgbClr val="FFFFFF"/>
              </a:solidFill>
            </a:endParaRPr>
          </a:p>
        </p:txBody>
      </p:sp>
      <p:sp>
        <p:nvSpPr>
          <p:cNvPr id="856" name="Google Shape;856;p74"/>
          <p:cNvSpPr/>
          <p:nvPr/>
        </p:nvSpPr>
        <p:spPr>
          <a:xfrm>
            <a:off x="5601650" y="1899195"/>
            <a:ext cx="1365600" cy="3927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Cadastro</a:t>
            </a:r>
            <a:endParaRPr>
              <a:solidFill>
                <a:srgbClr val="FFFFFF"/>
              </a:solidFill>
            </a:endParaRPr>
          </a:p>
        </p:txBody>
      </p:sp>
      <p:sp>
        <p:nvSpPr>
          <p:cNvPr id="857" name="Google Shape;857;p74"/>
          <p:cNvSpPr/>
          <p:nvPr/>
        </p:nvSpPr>
        <p:spPr>
          <a:xfrm>
            <a:off x="5478975" y="2697400"/>
            <a:ext cx="1488300" cy="3927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funções relativas a cadastro de clientes</a:t>
            </a:r>
            <a:endParaRPr>
              <a:solidFill>
                <a:srgbClr val="FFFFFF"/>
              </a:solidFill>
            </a:endParaRPr>
          </a:p>
        </p:txBody>
      </p:sp>
      <p:sp>
        <p:nvSpPr>
          <p:cNvPr id="858" name="Google Shape;858;p74"/>
          <p:cNvSpPr/>
          <p:nvPr/>
        </p:nvSpPr>
        <p:spPr>
          <a:xfrm>
            <a:off x="7058675" y="2684500"/>
            <a:ext cx="1615800" cy="405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funções relativas a compras dos clientes</a:t>
            </a:r>
            <a:endParaRPr>
              <a:solidFill>
                <a:srgbClr val="FFFFFF"/>
              </a:solidFill>
            </a:endParaRPr>
          </a:p>
        </p:txBody>
      </p:sp>
      <p:cxnSp>
        <p:nvCxnSpPr>
          <p:cNvPr id="859" name="Google Shape;859;p74"/>
          <p:cNvCxnSpPr>
            <a:stCxn id="857" idx="0"/>
            <a:endCxn id="856" idx="2"/>
          </p:cNvCxnSpPr>
          <p:nvPr/>
        </p:nvCxnSpPr>
        <p:spPr>
          <a:xfrm rot="-5400000">
            <a:off x="6050925" y="2464000"/>
            <a:ext cx="405600" cy="61200"/>
          </a:xfrm>
          <a:prstGeom prst="bentConnector3">
            <a:avLst>
              <a:gd name="adj1" fmla="val 49988"/>
            </a:avLst>
          </a:prstGeom>
          <a:noFill/>
          <a:ln w="9525" cap="flat" cmpd="sng">
            <a:solidFill>
              <a:srgbClr val="C2C2C2"/>
            </a:solidFill>
            <a:prstDash val="solid"/>
            <a:round/>
            <a:headEnd type="none" w="sm" len="sm"/>
            <a:tailEnd type="none" w="sm" len="sm"/>
          </a:ln>
        </p:spPr>
      </p:cxnSp>
      <p:cxnSp>
        <p:nvCxnSpPr>
          <p:cNvPr id="860" name="Google Shape;860;p74"/>
          <p:cNvCxnSpPr>
            <a:stCxn id="858" idx="0"/>
            <a:endCxn id="855" idx="2"/>
          </p:cNvCxnSpPr>
          <p:nvPr/>
        </p:nvCxnSpPr>
        <p:spPr>
          <a:xfrm rot="5400000" flipH="1">
            <a:off x="7607675" y="2425600"/>
            <a:ext cx="392700" cy="125100"/>
          </a:xfrm>
          <a:prstGeom prst="bentConnector3">
            <a:avLst>
              <a:gd name="adj1" fmla="val 49988"/>
            </a:avLst>
          </a:prstGeom>
          <a:noFill/>
          <a:ln w="9525" cap="flat" cmpd="sng">
            <a:solidFill>
              <a:srgbClr val="C2C2C2"/>
            </a:solidFill>
            <a:prstDash val="solid"/>
            <a:round/>
            <a:headEnd type="none" w="sm" len="sm"/>
            <a:tailEnd type="none" w="sm" len="sm"/>
          </a:ln>
        </p:spPr>
      </p:cxnSp>
      <p:cxnSp>
        <p:nvCxnSpPr>
          <p:cNvPr id="861" name="Google Shape;861;p74"/>
          <p:cNvCxnSpPr/>
          <p:nvPr/>
        </p:nvCxnSpPr>
        <p:spPr>
          <a:xfrm rot="10800000" flipH="1">
            <a:off x="4204450" y="2443575"/>
            <a:ext cx="1035000" cy="10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5"/>
                                        </p:tgtEl>
                                        <p:attrNameLst>
                                          <p:attrName>style.visibility</p:attrName>
                                        </p:attrNameLst>
                                      </p:cBhvr>
                                      <p:to>
                                        <p:strVal val="visible"/>
                                      </p:to>
                                    </p:set>
                                    <p:animEffect transition="in" filter="fade">
                                      <p:cBhvr>
                                        <p:cTn id="7" dur="1000"/>
                                        <p:tgtEl>
                                          <p:spTgt spid="855"/>
                                        </p:tgtEl>
                                      </p:cBhvr>
                                    </p:animEffect>
                                  </p:childTnLst>
                                </p:cTn>
                              </p:par>
                              <p:par>
                                <p:cTn id="8" presetID="10" presetClass="entr" presetSubtype="0" fill="hold" nodeType="withEffect">
                                  <p:stCondLst>
                                    <p:cond delay="0"/>
                                  </p:stCondLst>
                                  <p:childTnLst>
                                    <p:set>
                                      <p:cBhvr>
                                        <p:cTn id="9" dur="1" fill="hold">
                                          <p:stCondLst>
                                            <p:cond delay="0"/>
                                          </p:stCondLst>
                                        </p:cTn>
                                        <p:tgtEl>
                                          <p:spTgt spid="856"/>
                                        </p:tgtEl>
                                        <p:attrNameLst>
                                          <p:attrName>style.visibility</p:attrName>
                                        </p:attrNameLst>
                                      </p:cBhvr>
                                      <p:to>
                                        <p:strVal val="visible"/>
                                      </p:to>
                                    </p:set>
                                    <p:animEffect transition="in" filter="fade">
                                      <p:cBhvr>
                                        <p:cTn id="10" dur="1000"/>
                                        <p:tgtEl>
                                          <p:spTgt spid="856"/>
                                        </p:tgtEl>
                                      </p:cBhvr>
                                    </p:animEffect>
                                  </p:childTnLst>
                                </p:cTn>
                              </p:par>
                              <p:par>
                                <p:cTn id="11" presetID="10" presetClass="entr" presetSubtype="0" fill="hold" nodeType="withEffect">
                                  <p:stCondLst>
                                    <p:cond delay="0"/>
                                  </p:stCondLst>
                                  <p:childTnLst>
                                    <p:set>
                                      <p:cBhvr>
                                        <p:cTn id="12" dur="1" fill="hold">
                                          <p:stCondLst>
                                            <p:cond delay="0"/>
                                          </p:stCondLst>
                                        </p:cTn>
                                        <p:tgtEl>
                                          <p:spTgt spid="857"/>
                                        </p:tgtEl>
                                        <p:attrNameLst>
                                          <p:attrName>style.visibility</p:attrName>
                                        </p:attrNameLst>
                                      </p:cBhvr>
                                      <p:to>
                                        <p:strVal val="visible"/>
                                      </p:to>
                                    </p:set>
                                    <p:animEffect transition="in" filter="fade">
                                      <p:cBhvr>
                                        <p:cTn id="13" dur="1000"/>
                                        <p:tgtEl>
                                          <p:spTgt spid="857"/>
                                        </p:tgtEl>
                                      </p:cBhvr>
                                    </p:animEffect>
                                  </p:childTnLst>
                                </p:cTn>
                              </p:par>
                              <p:par>
                                <p:cTn id="14" presetID="10" presetClass="entr" presetSubtype="0" fill="hold" nodeType="withEffect">
                                  <p:stCondLst>
                                    <p:cond delay="0"/>
                                  </p:stCondLst>
                                  <p:childTnLst>
                                    <p:set>
                                      <p:cBhvr>
                                        <p:cTn id="15" dur="1" fill="hold">
                                          <p:stCondLst>
                                            <p:cond delay="0"/>
                                          </p:stCondLst>
                                        </p:cTn>
                                        <p:tgtEl>
                                          <p:spTgt spid="858"/>
                                        </p:tgtEl>
                                        <p:attrNameLst>
                                          <p:attrName>style.visibility</p:attrName>
                                        </p:attrNameLst>
                                      </p:cBhvr>
                                      <p:to>
                                        <p:strVal val="visible"/>
                                      </p:to>
                                    </p:set>
                                    <p:animEffect transition="in" filter="fade">
                                      <p:cBhvr>
                                        <p:cTn id="16" dur="1000"/>
                                        <p:tgtEl>
                                          <p:spTgt spid="858"/>
                                        </p:tgtEl>
                                      </p:cBhvr>
                                    </p:animEffect>
                                  </p:childTnLst>
                                </p:cTn>
                              </p:par>
                              <p:par>
                                <p:cTn id="17" presetID="10" presetClass="entr" presetSubtype="0" fill="hold" nodeType="withEffect">
                                  <p:stCondLst>
                                    <p:cond delay="0"/>
                                  </p:stCondLst>
                                  <p:childTnLst>
                                    <p:set>
                                      <p:cBhvr>
                                        <p:cTn id="18" dur="1" fill="hold">
                                          <p:stCondLst>
                                            <p:cond delay="0"/>
                                          </p:stCondLst>
                                        </p:cTn>
                                        <p:tgtEl>
                                          <p:spTgt spid="859"/>
                                        </p:tgtEl>
                                        <p:attrNameLst>
                                          <p:attrName>style.visibility</p:attrName>
                                        </p:attrNameLst>
                                      </p:cBhvr>
                                      <p:to>
                                        <p:strVal val="visible"/>
                                      </p:to>
                                    </p:set>
                                    <p:animEffect transition="in" filter="fade">
                                      <p:cBhvr>
                                        <p:cTn id="19" dur="1000"/>
                                        <p:tgtEl>
                                          <p:spTgt spid="859"/>
                                        </p:tgtEl>
                                      </p:cBhvr>
                                    </p:animEffect>
                                  </p:childTnLst>
                                </p:cTn>
                              </p:par>
                              <p:par>
                                <p:cTn id="20" presetID="10" presetClass="entr" presetSubtype="0" fill="hold" nodeType="withEffect">
                                  <p:stCondLst>
                                    <p:cond delay="0"/>
                                  </p:stCondLst>
                                  <p:childTnLst>
                                    <p:set>
                                      <p:cBhvr>
                                        <p:cTn id="21" dur="1" fill="hold">
                                          <p:stCondLst>
                                            <p:cond delay="0"/>
                                          </p:stCondLst>
                                        </p:cTn>
                                        <p:tgtEl>
                                          <p:spTgt spid="860"/>
                                        </p:tgtEl>
                                        <p:attrNameLst>
                                          <p:attrName>style.visibility</p:attrName>
                                        </p:attrNameLst>
                                      </p:cBhvr>
                                      <p:to>
                                        <p:strVal val="visible"/>
                                      </p:to>
                                    </p:set>
                                    <p:animEffect transition="in" filter="fade">
                                      <p:cBhvr>
                                        <p:cTn id="22"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865"/>
        <p:cNvGrpSpPr/>
        <p:nvPr/>
      </p:nvGrpSpPr>
      <p:grpSpPr>
        <a:xfrm>
          <a:off x="0" y="0"/>
          <a:ext cx="0" cy="0"/>
          <a:chOff x="0" y="0"/>
          <a:chExt cx="0" cy="0"/>
        </a:xfrm>
      </p:grpSpPr>
      <p:sp>
        <p:nvSpPr>
          <p:cNvPr id="866" name="Google Shape;866;p75"/>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867" name="Google Shape;867;p75"/>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Pacotes (Bibliotecas)</a:t>
            </a:r>
            <a:endParaRPr sz="2000" b="1"/>
          </a:p>
          <a:p>
            <a:pPr marL="0" lvl="0" indent="0" algn="l" rtl="0">
              <a:spcBef>
                <a:spcPts val="0"/>
              </a:spcBef>
              <a:spcAft>
                <a:spcPts val="0"/>
              </a:spcAft>
              <a:buNone/>
            </a:pPr>
            <a:endParaRPr sz="2000" b="1"/>
          </a:p>
        </p:txBody>
      </p:sp>
      <p:sp>
        <p:nvSpPr>
          <p:cNvPr id="868" name="Google Shape;868;p75"/>
          <p:cNvSpPr/>
          <p:nvPr/>
        </p:nvSpPr>
        <p:spPr>
          <a:xfrm>
            <a:off x="1694525" y="1139600"/>
            <a:ext cx="5012400" cy="578400"/>
          </a:xfrm>
          <a:prstGeom prst="rect">
            <a:avLst/>
          </a:prstGeom>
          <a:no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highlight>
                  <a:srgbClr val="FCFCFC"/>
                </a:highlight>
              </a:rPr>
              <a:t>Pacotes são conjuntos de módulos.</a:t>
            </a:r>
            <a:endParaRPr/>
          </a:p>
        </p:txBody>
      </p:sp>
      <p:sp>
        <p:nvSpPr>
          <p:cNvPr id="869" name="Google Shape;869;p75"/>
          <p:cNvSpPr/>
          <p:nvPr/>
        </p:nvSpPr>
        <p:spPr>
          <a:xfrm>
            <a:off x="3176023" y="2349975"/>
            <a:ext cx="1365600" cy="392700"/>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Cliente</a:t>
            </a:r>
            <a:endParaRPr>
              <a:solidFill>
                <a:srgbClr val="FFFFFF"/>
              </a:solidFill>
            </a:endParaRPr>
          </a:p>
        </p:txBody>
      </p:sp>
      <p:sp>
        <p:nvSpPr>
          <p:cNvPr id="870" name="Google Shape;870;p75"/>
          <p:cNvSpPr/>
          <p:nvPr/>
        </p:nvSpPr>
        <p:spPr>
          <a:xfrm>
            <a:off x="3858263" y="3346995"/>
            <a:ext cx="1365600" cy="3927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Compas</a:t>
            </a:r>
            <a:endParaRPr>
              <a:solidFill>
                <a:srgbClr val="FFFFFF"/>
              </a:solidFill>
            </a:endParaRPr>
          </a:p>
        </p:txBody>
      </p:sp>
      <p:sp>
        <p:nvSpPr>
          <p:cNvPr id="871" name="Google Shape;871;p75"/>
          <p:cNvSpPr/>
          <p:nvPr/>
        </p:nvSpPr>
        <p:spPr>
          <a:xfrm>
            <a:off x="2401250" y="3346995"/>
            <a:ext cx="1365600" cy="3927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Cadastro</a:t>
            </a:r>
            <a:endParaRPr>
              <a:solidFill>
                <a:srgbClr val="FFFFFF"/>
              </a:solidFill>
            </a:endParaRPr>
          </a:p>
        </p:txBody>
      </p:sp>
      <p:sp>
        <p:nvSpPr>
          <p:cNvPr id="872" name="Google Shape;872;p75"/>
          <p:cNvSpPr/>
          <p:nvPr/>
        </p:nvSpPr>
        <p:spPr>
          <a:xfrm>
            <a:off x="2278575" y="4145200"/>
            <a:ext cx="1488300" cy="3927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funções relativas a cadastro de clientes</a:t>
            </a:r>
            <a:endParaRPr>
              <a:solidFill>
                <a:srgbClr val="FFFFFF"/>
              </a:solidFill>
            </a:endParaRPr>
          </a:p>
        </p:txBody>
      </p:sp>
      <p:sp>
        <p:nvSpPr>
          <p:cNvPr id="873" name="Google Shape;873;p75"/>
          <p:cNvSpPr/>
          <p:nvPr/>
        </p:nvSpPr>
        <p:spPr>
          <a:xfrm>
            <a:off x="3858275" y="4132300"/>
            <a:ext cx="1615800" cy="405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solidFill>
                  <a:srgbClr val="FFFFFF"/>
                </a:solidFill>
                <a:latin typeface="Roboto"/>
                <a:ea typeface="Roboto"/>
                <a:cs typeface="Roboto"/>
                <a:sym typeface="Roboto"/>
              </a:rPr>
              <a:t>funções relativas a compras dos clientes</a:t>
            </a:r>
            <a:endParaRPr>
              <a:solidFill>
                <a:srgbClr val="FFFFFF"/>
              </a:solidFill>
            </a:endParaRPr>
          </a:p>
        </p:txBody>
      </p:sp>
      <p:cxnSp>
        <p:nvCxnSpPr>
          <p:cNvPr id="874" name="Google Shape;874;p75"/>
          <p:cNvCxnSpPr>
            <a:stCxn id="869" idx="2"/>
            <a:endCxn id="870" idx="0"/>
          </p:cNvCxnSpPr>
          <p:nvPr/>
        </p:nvCxnSpPr>
        <p:spPr>
          <a:xfrm rot="-5400000" flipH="1">
            <a:off x="3897823" y="2703675"/>
            <a:ext cx="604200" cy="682200"/>
          </a:xfrm>
          <a:prstGeom prst="bentConnector3">
            <a:avLst>
              <a:gd name="adj1" fmla="val 50010"/>
            </a:avLst>
          </a:prstGeom>
          <a:noFill/>
          <a:ln w="9525" cap="flat" cmpd="sng">
            <a:solidFill>
              <a:srgbClr val="C2C2C2"/>
            </a:solidFill>
            <a:prstDash val="solid"/>
            <a:round/>
            <a:headEnd type="none" w="sm" len="sm"/>
            <a:tailEnd type="none" w="sm" len="sm"/>
          </a:ln>
        </p:spPr>
      </p:cxnSp>
      <p:cxnSp>
        <p:nvCxnSpPr>
          <p:cNvPr id="875" name="Google Shape;875;p75"/>
          <p:cNvCxnSpPr>
            <a:stCxn id="871" idx="0"/>
            <a:endCxn id="869" idx="2"/>
          </p:cNvCxnSpPr>
          <p:nvPr/>
        </p:nvCxnSpPr>
        <p:spPr>
          <a:xfrm rot="-5400000">
            <a:off x="3169400" y="2657445"/>
            <a:ext cx="604200" cy="774900"/>
          </a:xfrm>
          <a:prstGeom prst="bentConnector3">
            <a:avLst>
              <a:gd name="adj1" fmla="val 50010"/>
            </a:avLst>
          </a:prstGeom>
          <a:noFill/>
          <a:ln w="9525" cap="flat" cmpd="sng">
            <a:solidFill>
              <a:srgbClr val="C2C2C2"/>
            </a:solidFill>
            <a:prstDash val="solid"/>
            <a:round/>
            <a:headEnd type="none" w="sm" len="sm"/>
            <a:tailEnd type="none" w="sm" len="sm"/>
          </a:ln>
        </p:spPr>
      </p:cxnSp>
      <p:cxnSp>
        <p:nvCxnSpPr>
          <p:cNvPr id="876" name="Google Shape;876;p75"/>
          <p:cNvCxnSpPr>
            <a:stCxn id="872" idx="0"/>
            <a:endCxn id="871" idx="2"/>
          </p:cNvCxnSpPr>
          <p:nvPr/>
        </p:nvCxnSpPr>
        <p:spPr>
          <a:xfrm rot="-5400000">
            <a:off x="2850525" y="3911800"/>
            <a:ext cx="405600" cy="61200"/>
          </a:xfrm>
          <a:prstGeom prst="bentConnector3">
            <a:avLst>
              <a:gd name="adj1" fmla="val 49988"/>
            </a:avLst>
          </a:prstGeom>
          <a:noFill/>
          <a:ln w="9525" cap="flat" cmpd="sng">
            <a:solidFill>
              <a:srgbClr val="C2C2C2"/>
            </a:solidFill>
            <a:prstDash val="solid"/>
            <a:round/>
            <a:headEnd type="none" w="sm" len="sm"/>
            <a:tailEnd type="none" w="sm" len="sm"/>
          </a:ln>
        </p:spPr>
      </p:cxnSp>
      <p:cxnSp>
        <p:nvCxnSpPr>
          <p:cNvPr id="877" name="Google Shape;877;p75"/>
          <p:cNvCxnSpPr>
            <a:stCxn id="873" idx="0"/>
            <a:endCxn id="870" idx="2"/>
          </p:cNvCxnSpPr>
          <p:nvPr/>
        </p:nvCxnSpPr>
        <p:spPr>
          <a:xfrm rot="5400000" flipH="1">
            <a:off x="4407275" y="3873400"/>
            <a:ext cx="392700" cy="125100"/>
          </a:xfrm>
          <a:prstGeom prst="bentConnector3">
            <a:avLst>
              <a:gd name="adj1" fmla="val 49988"/>
            </a:avLst>
          </a:prstGeom>
          <a:noFill/>
          <a:ln w="9525" cap="flat" cmpd="sng">
            <a:solidFill>
              <a:srgbClr val="C2C2C2"/>
            </a:solidFill>
            <a:prstDash val="solid"/>
            <a:round/>
            <a:headEnd type="none" w="sm" len="sm"/>
            <a:tailEnd type="none" w="sm" len="sm"/>
          </a:ln>
        </p:spPr>
      </p:cxnSp>
      <p:cxnSp>
        <p:nvCxnSpPr>
          <p:cNvPr id="878" name="Google Shape;878;p75"/>
          <p:cNvCxnSpPr/>
          <p:nvPr/>
        </p:nvCxnSpPr>
        <p:spPr>
          <a:xfrm>
            <a:off x="5684250" y="3495625"/>
            <a:ext cx="608400" cy="0"/>
          </a:xfrm>
          <a:prstGeom prst="straightConnector1">
            <a:avLst/>
          </a:prstGeom>
          <a:noFill/>
          <a:ln w="9525" cap="flat" cmpd="sng">
            <a:solidFill>
              <a:schemeClr val="dk2"/>
            </a:solidFill>
            <a:prstDash val="solid"/>
            <a:round/>
            <a:headEnd type="none" w="med" len="med"/>
            <a:tailEnd type="triangle" w="med" len="med"/>
          </a:ln>
        </p:spPr>
      </p:cxnSp>
      <p:sp>
        <p:nvSpPr>
          <p:cNvPr id="879" name="Google Shape;879;p75"/>
          <p:cNvSpPr/>
          <p:nvPr/>
        </p:nvSpPr>
        <p:spPr>
          <a:xfrm>
            <a:off x="3796925" y="3206425"/>
            <a:ext cx="1488300" cy="578400"/>
          </a:xfrm>
          <a:prstGeom prst="rect">
            <a:avLst/>
          </a:prstGeom>
          <a:noFill/>
          <a:ln w="9525" cap="flat" cmpd="sng">
            <a:solidFill>
              <a:srgbClr val="E0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5"/>
          <p:cNvSpPr/>
          <p:nvPr/>
        </p:nvSpPr>
        <p:spPr>
          <a:xfrm>
            <a:off x="2309175" y="3206425"/>
            <a:ext cx="1488300" cy="578400"/>
          </a:xfrm>
          <a:prstGeom prst="rect">
            <a:avLst/>
          </a:prstGeom>
          <a:noFill/>
          <a:ln w="9525" cap="flat" cmpd="sng">
            <a:solidFill>
              <a:srgbClr val="E0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5"/>
          <p:cNvSpPr txBox="1"/>
          <p:nvPr/>
        </p:nvSpPr>
        <p:spPr>
          <a:xfrm>
            <a:off x="6292650" y="3292825"/>
            <a:ext cx="1109700" cy="4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Arquivos</a:t>
            </a:r>
            <a:endParaRPr sz="1000"/>
          </a:p>
        </p:txBody>
      </p:sp>
      <p:sp>
        <p:nvSpPr>
          <p:cNvPr id="882" name="Google Shape;882;p75"/>
          <p:cNvSpPr txBox="1"/>
          <p:nvPr/>
        </p:nvSpPr>
        <p:spPr>
          <a:xfrm>
            <a:off x="5268600" y="2343525"/>
            <a:ext cx="1109700" cy="4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Pastas</a:t>
            </a:r>
            <a:endParaRPr sz="1000"/>
          </a:p>
        </p:txBody>
      </p:sp>
      <p:cxnSp>
        <p:nvCxnSpPr>
          <p:cNvPr id="883" name="Google Shape;883;p75"/>
          <p:cNvCxnSpPr/>
          <p:nvPr/>
        </p:nvCxnSpPr>
        <p:spPr>
          <a:xfrm>
            <a:off x="4666175" y="2774925"/>
            <a:ext cx="608400" cy="0"/>
          </a:xfrm>
          <a:prstGeom prst="straightConnector1">
            <a:avLst/>
          </a:prstGeom>
          <a:noFill/>
          <a:ln w="9525" cap="flat" cmpd="sng">
            <a:solidFill>
              <a:schemeClr val="dk2"/>
            </a:solidFill>
            <a:prstDash val="solid"/>
            <a:round/>
            <a:headEnd type="none" w="med" len="med"/>
            <a:tailEnd type="triangle" w="med" len="med"/>
          </a:ln>
        </p:spPr>
      </p:cxnSp>
      <p:sp>
        <p:nvSpPr>
          <p:cNvPr id="884" name="Google Shape;884;p75"/>
          <p:cNvSpPr/>
          <p:nvPr/>
        </p:nvSpPr>
        <p:spPr>
          <a:xfrm>
            <a:off x="3107650" y="2257125"/>
            <a:ext cx="1488300" cy="578400"/>
          </a:xfrm>
          <a:prstGeom prst="rect">
            <a:avLst/>
          </a:prstGeom>
          <a:noFill/>
          <a:ln w="9525" cap="flat" cmpd="sng">
            <a:solidFill>
              <a:srgbClr val="E0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9"/>
                                        </p:tgtEl>
                                        <p:attrNameLst>
                                          <p:attrName>style.visibility</p:attrName>
                                        </p:attrNameLst>
                                      </p:cBhvr>
                                      <p:to>
                                        <p:strVal val="visible"/>
                                      </p:to>
                                    </p:set>
                                    <p:animEffect transition="in" filter="fade">
                                      <p:cBhvr>
                                        <p:cTn id="7" dur="1000"/>
                                        <p:tgtEl>
                                          <p:spTgt spid="869"/>
                                        </p:tgtEl>
                                      </p:cBhvr>
                                    </p:animEffect>
                                  </p:childTnLst>
                                </p:cTn>
                              </p:par>
                              <p:par>
                                <p:cTn id="8" presetID="10" presetClass="entr" presetSubtype="0" fill="hold" nodeType="withEffect">
                                  <p:stCondLst>
                                    <p:cond delay="0"/>
                                  </p:stCondLst>
                                  <p:childTnLst>
                                    <p:set>
                                      <p:cBhvr>
                                        <p:cTn id="9" dur="1" fill="hold">
                                          <p:stCondLst>
                                            <p:cond delay="0"/>
                                          </p:stCondLst>
                                        </p:cTn>
                                        <p:tgtEl>
                                          <p:spTgt spid="870"/>
                                        </p:tgtEl>
                                        <p:attrNameLst>
                                          <p:attrName>style.visibility</p:attrName>
                                        </p:attrNameLst>
                                      </p:cBhvr>
                                      <p:to>
                                        <p:strVal val="visible"/>
                                      </p:to>
                                    </p:set>
                                    <p:animEffect transition="in" filter="fade">
                                      <p:cBhvr>
                                        <p:cTn id="10" dur="1000"/>
                                        <p:tgtEl>
                                          <p:spTgt spid="870"/>
                                        </p:tgtEl>
                                      </p:cBhvr>
                                    </p:animEffect>
                                  </p:childTnLst>
                                </p:cTn>
                              </p:par>
                              <p:par>
                                <p:cTn id="11" presetID="10" presetClass="entr" presetSubtype="0" fill="hold" nodeType="withEffect">
                                  <p:stCondLst>
                                    <p:cond delay="0"/>
                                  </p:stCondLst>
                                  <p:childTnLst>
                                    <p:set>
                                      <p:cBhvr>
                                        <p:cTn id="12" dur="1" fill="hold">
                                          <p:stCondLst>
                                            <p:cond delay="0"/>
                                          </p:stCondLst>
                                        </p:cTn>
                                        <p:tgtEl>
                                          <p:spTgt spid="871"/>
                                        </p:tgtEl>
                                        <p:attrNameLst>
                                          <p:attrName>style.visibility</p:attrName>
                                        </p:attrNameLst>
                                      </p:cBhvr>
                                      <p:to>
                                        <p:strVal val="visible"/>
                                      </p:to>
                                    </p:set>
                                    <p:animEffect transition="in" filter="fade">
                                      <p:cBhvr>
                                        <p:cTn id="13" dur="1000"/>
                                        <p:tgtEl>
                                          <p:spTgt spid="871"/>
                                        </p:tgtEl>
                                      </p:cBhvr>
                                    </p:animEffect>
                                  </p:childTnLst>
                                </p:cTn>
                              </p:par>
                              <p:par>
                                <p:cTn id="14" presetID="10" presetClass="entr" presetSubtype="0" fill="hold" nodeType="withEffect">
                                  <p:stCondLst>
                                    <p:cond delay="0"/>
                                  </p:stCondLst>
                                  <p:childTnLst>
                                    <p:set>
                                      <p:cBhvr>
                                        <p:cTn id="15" dur="1" fill="hold">
                                          <p:stCondLst>
                                            <p:cond delay="0"/>
                                          </p:stCondLst>
                                        </p:cTn>
                                        <p:tgtEl>
                                          <p:spTgt spid="872"/>
                                        </p:tgtEl>
                                        <p:attrNameLst>
                                          <p:attrName>style.visibility</p:attrName>
                                        </p:attrNameLst>
                                      </p:cBhvr>
                                      <p:to>
                                        <p:strVal val="visible"/>
                                      </p:to>
                                    </p:set>
                                    <p:animEffect transition="in" filter="fade">
                                      <p:cBhvr>
                                        <p:cTn id="16" dur="1000"/>
                                        <p:tgtEl>
                                          <p:spTgt spid="872"/>
                                        </p:tgtEl>
                                      </p:cBhvr>
                                    </p:animEffect>
                                  </p:childTnLst>
                                </p:cTn>
                              </p:par>
                              <p:par>
                                <p:cTn id="17" presetID="10" presetClass="entr" presetSubtype="0" fill="hold" nodeType="withEffect">
                                  <p:stCondLst>
                                    <p:cond delay="0"/>
                                  </p:stCondLst>
                                  <p:childTnLst>
                                    <p:set>
                                      <p:cBhvr>
                                        <p:cTn id="18" dur="1" fill="hold">
                                          <p:stCondLst>
                                            <p:cond delay="0"/>
                                          </p:stCondLst>
                                        </p:cTn>
                                        <p:tgtEl>
                                          <p:spTgt spid="873"/>
                                        </p:tgtEl>
                                        <p:attrNameLst>
                                          <p:attrName>style.visibility</p:attrName>
                                        </p:attrNameLst>
                                      </p:cBhvr>
                                      <p:to>
                                        <p:strVal val="visible"/>
                                      </p:to>
                                    </p:set>
                                    <p:animEffect transition="in" filter="fade">
                                      <p:cBhvr>
                                        <p:cTn id="19" dur="1000"/>
                                        <p:tgtEl>
                                          <p:spTgt spid="873"/>
                                        </p:tgtEl>
                                      </p:cBhvr>
                                    </p:animEffect>
                                  </p:childTnLst>
                                </p:cTn>
                              </p:par>
                              <p:par>
                                <p:cTn id="20" presetID="10" presetClass="entr" presetSubtype="0" fill="hold" nodeType="withEffect">
                                  <p:stCondLst>
                                    <p:cond delay="0"/>
                                  </p:stCondLst>
                                  <p:childTnLst>
                                    <p:set>
                                      <p:cBhvr>
                                        <p:cTn id="21" dur="1" fill="hold">
                                          <p:stCondLst>
                                            <p:cond delay="0"/>
                                          </p:stCondLst>
                                        </p:cTn>
                                        <p:tgtEl>
                                          <p:spTgt spid="874"/>
                                        </p:tgtEl>
                                        <p:attrNameLst>
                                          <p:attrName>style.visibility</p:attrName>
                                        </p:attrNameLst>
                                      </p:cBhvr>
                                      <p:to>
                                        <p:strVal val="visible"/>
                                      </p:to>
                                    </p:set>
                                    <p:animEffect transition="in" filter="fade">
                                      <p:cBhvr>
                                        <p:cTn id="22" dur="1000"/>
                                        <p:tgtEl>
                                          <p:spTgt spid="874"/>
                                        </p:tgtEl>
                                      </p:cBhvr>
                                    </p:animEffect>
                                  </p:childTnLst>
                                </p:cTn>
                              </p:par>
                              <p:par>
                                <p:cTn id="23" presetID="10" presetClass="entr" presetSubtype="0" fill="hold" nodeType="withEffect">
                                  <p:stCondLst>
                                    <p:cond delay="0"/>
                                  </p:stCondLst>
                                  <p:childTnLst>
                                    <p:set>
                                      <p:cBhvr>
                                        <p:cTn id="24" dur="1" fill="hold">
                                          <p:stCondLst>
                                            <p:cond delay="0"/>
                                          </p:stCondLst>
                                        </p:cTn>
                                        <p:tgtEl>
                                          <p:spTgt spid="875"/>
                                        </p:tgtEl>
                                        <p:attrNameLst>
                                          <p:attrName>style.visibility</p:attrName>
                                        </p:attrNameLst>
                                      </p:cBhvr>
                                      <p:to>
                                        <p:strVal val="visible"/>
                                      </p:to>
                                    </p:set>
                                    <p:animEffect transition="in" filter="fade">
                                      <p:cBhvr>
                                        <p:cTn id="25" dur="1000"/>
                                        <p:tgtEl>
                                          <p:spTgt spid="875"/>
                                        </p:tgtEl>
                                      </p:cBhvr>
                                    </p:animEffect>
                                  </p:childTnLst>
                                </p:cTn>
                              </p:par>
                              <p:par>
                                <p:cTn id="26" presetID="10" presetClass="entr" presetSubtype="0" fill="hold" nodeType="withEffect">
                                  <p:stCondLst>
                                    <p:cond delay="0"/>
                                  </p:stCondLst>
                                  <p:childTnLst>
                                    <p:set>
                                      <p:cBhvr>
                                        <p:cTn id="27" dur="1" fill="hold">
                                          <p:stCondLst>
                                            <p:cond delay="0"/>
                                          </p:stCondLst>
                                        </p:cTn>
                                        <p:tgtEl>
                                          <p:spTgt spid="876"/>
                                        </p:tgtEl>
                                        <p:attrNameLst>
                                          <p:attrName>style.visibility</p:attrName>
                                        </p:attrNameLst>
                                      </p:cBhvr>
                                      <p:to>
                                        <p:strVal val="visible"/>
                                      </p:to>
                                    </p:set>
                                    <p:animEffect transition="in" filter="fade">
                                      <p:cBhvr>
                                        <p:cTn id="28" dur="1000"/>
                                        <p:tgtEl>
                                          <p:spTgt spid="876"/>
                                        </p:tgtEl>
                                      </p:cBhvr>
                                    </p:animEffect>
                                  </p:childTnLst>
                                </p:cTn>
                              </p:par>
                              <p:par>
                                <p:cTn id="29" presetID="10" presetClass="entr" presetSubtype="0" fill="hold" nodeType="withEffect">
                                  <p:stCondLst>
                                    <p:cond delay="0"/>
                                  </p:stCondLst>
                                  <p:childTnLst>
                                    <p:set>
                                      <p:cBhvr>
                                        <p:cTn id="30" dur="1" fill="hold">
                                          <p:stCondLst>
                                            <p:cond delay="0"/>
                                          </p:stCondLst>
                                        </p:cTn>
                                        <p:tgtEl>
                                          <p:spTgt spid="877"/>
                                        </p:tgtEl>
                                        <p:attrNameLst>
                                          <p:attrName>style.visibility</p:attrName>
                                        </p:attrNameLst>
                                      </p:cBhvr>
                                      <p:to>
                                        <p:strVal val="visible"/>
                                      </p:to>
                                    </p:set>
                                    <p:animEffect transition="in" filter="fade">
                                      <p:cBhvr>
                                        <p:cTn id="31" dur="1000"/>
                                        <p:tgtEl>
                                          <p:spTgt spid="87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880"/>
                                        </p:tgtEl>
                                        <p:attrNameLst>
                                          <p:attrName>style.visibility</p:attrName>
                                        </p:attrNameLst>
                                      </p:cBhvr>
                                      <p:to>
                                        <p:strVal val="visible"/>
                                      </p:to>
                                    </p:set>
                                    <p:anim calcmode="lin" valueType="num">
                                      <p:cBhvr additive="base">
                                        <p:cTn id="36" dur="1000"/>
                                        <p:tgtEl>
                                          <p:spTgt spid="880"/>
                                        </p:tgtEl>
                                        <p:attrNameLst>
                                          <p:attrName>ppt_x</p:attrName>
                                        </p:attrNameLst>
                                      </p:cBhvr>
                                      <p:tavLst>
                                        <p:tav tm="0">
                                          <p:val>
                                            <p:strVal val="#ppt_x-1"/>
                                          </p:val>
                                        </p:tav>
                                        <p:tav tm="100000">
                                          <p:val>
                                            <p:strVal val="#ppt_x"/>
                                          </p:val>
                                        </p:tav>
                                      </p:tavLst>
                                    </p:anim>
                                  </p:childTnLst>
                                </p:cTn>
                              </p:par>
                              <p:par>
                                <p:cTn id="37" presetID="2" presetClass="entr" presetSubtype="8" fill="hold" nodeType="withEffect">
                                  <p:stCondLst>
                                    <p:cond delay="0"/>
                                  </p:stCondLst>
                                  <p:childTnLst>
                                    <p:set>
                                      <p:cBhvr>
                                        <p:cTn id="38" dur="1" fill="hold">
                                          <p:stCondLst>
                                            <p:cond delay="0"/>
                                          </p:stCondLst>
                                        </p:cTn>
                                        <p:tgtEl>
                                          <p:spTgt spid="879"/>
                                        </p:tgtEl>
                                        <p:attrNameLst>
                                          <p:attrName>style.visibility</p:attrName>
                                        </p:attrNameLst>
                                      </p:cBhvr>
                                      <p:to>
                                        <p:strVal val="visible"/>
                                      </p:to>
                                    </p:set>
                                    <p:anim calcmode="lin" valueType="num">
                                      <p:cBhvr additive="base">
                                        <p:cTn id="39" dur="1000"/>
                                        <p:tgtEl>
                                          <p:spTgt spid="879"/>
                                        </p:tgtEl>
                                        <p:attrNameLst>
                                          <p:attrName>ppt_x</p:attrName>
                                        </p:attrNameLst>
                                      </p:cBhvr>
                                      <p:tavLst>
                                        <p:tav tm="0">
                                          <p:val>
                                            <p:strVal val="#ppt_x-1"/>
                                          </p:val>
                                        </p:tav>
                                        <p:tav tm="100000">
                                          <p:val>
                                            <p:strVal val="#ppt_x"/>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78"/>
                                        </p:tgtEl>
                                        <p:attrNameLst>
                                          <p:attrName>style.visibility</p:attrName>
                                        </p:attrNameLst>
                                      </p:cBhvr>
                                      <p:to>
                                        <p:strVal val="visible"/>
                                      </p:to>
                                    </p:set>
                                    <p:animEffect transition="in" filter="fade">
                                      <p:cBhvr>
                                        <p:cTn id="44" dur="1000"/>
                                        <p:tgtEl>
                                          <p:spTgt spid="878"/>
                                        </p:tgtEl>
                                      </p:cBhvr>
                                    </p:animEffect>
                                  </p:childTnLst>
                                </p:cTn>
                              </p:par>
                              <p:par>
                                <p:cTn id="45" presetID="10" presetClass="entr" presetSubtype="0" fill="hold" nodeType="withEffect">
                                  <p:stCondLst>
                                    <p:cond delay="0"/>
                                  </p:stCondLst>
                                  <p:childTnLst>
                                    <p:set>
                                      <p:cBhvr>
                                        <p:cTn id="46" dur="1" fill="hold">
                                          <p:stCondLst>
                                            <p:cond delay="0"/>
                                          </p:stCondLst>
                                        </p:cTn>
                                        <p:tgtEl>
                                          <p:spTgt spid="881"/>
                                        </p:tgtEl>
                                        <p:attrNameLst>
                                          <p:attrName>style.visibility</p:attrName>
                                        </p:attrNameLst>
                                      </p:cBhvr>
                                      <p:to>
                                        <p:strVal val="visible"/>
                                      </p:to>
                                    </p:set>
                                    <p:animEffect transition="in" filter="fade">
                                      <p:cBhvr>
                                        <p:cTn id="47" dur="1000"/>
                                        <p:tgtEl>
                                          <p:spTgt spid="88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884"/>
                                        </p:tgtEl>
                                        <p:attrNameLst>
                                          <p:attrName>style.visibility</p:attrName>
                                        </p:attrNameLst>
                                      </p:cBhvr>
                                      <p:to>
                                        <p:strVal val="visible"/>
                                      </p:to>
                                    </p:set>
                                    <p:anim calcmode="lin" valueType="num">
                                      <p:cBhvr additive="base">
                                        <p:cTn id="52" dur="600"/>
                                        <p:tgtEl>
                                          <p:spTgt spid="884"/>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83"/>
                                        </p:tgtEl>
                                        <p:attrNameLst>
                                          <p:attrName>style.visibility</p:attrName>
                                        </p:attrNameLst>
                                      </p:cBhvr>
                                      <p:to>
                                        <p:strVal val="visible"/>
                                      </p:to>
                                    </p:set>
                                    <p:animEffect transition="in" filter="fade">
                                      <p:cBhvr>
                                        <p:cTn id="57" dur="1000"/>
                                        <p:tgtEl>
                                          <p:spTgt spid="883"/>
                                        </p:tgtEl>
                                      </p:cBhvr>
                                    </p:animEffect>
                                  </p:childTnLst>
                                </p:cTn>
                              </p:par>
                              <p:par>
                                <p:cTn id="58" presetID="10" presetClass="entr" presetSubtype="0" fill="hold" nodeType="withEffect">
                                  <p:stCondLst>
                                    <p:cond delay="0"/>
                                  </p:stCondLst>
                                  <p:childTnLst>
                                    <p:set>
                                      <p:cBhvr>
                                        <p:cTn id="59" dur="1" fill="hold">
                                          <p:stCondLst>
                                            <p:cond delay="0"/>
                                          </p:stCondLst>
                                        </p:cTn>
                                        <p:tgtEl>
                                          <p:spTgt spid="882"/>
                                        </p:tgtEl>
                                        <p:attrNameLst>
                                          <p:attrName>style.visibility</p:attrName>
                                        </p:attrNameLst>
                                      </p:cBhvr>
                                      <p:to>
                                        <p:strVal val="visible"/>
                                      </p:to>
                                    </p:set>
                                    <p:animEffect transition="in" filter="fade">
                                      <p:cBhvr>
                                        <p:cTn id="60" dur="1000"/>
                                        <p:tgtEl>
                                          <p:spTgt spid="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888"/>
        <p:cNvGrpSpPr/>
        <p:nvPr/>
      </p:nvGrpSpPr>
      <p:grpSpPr>
        <a:xfrm>
          <a:off x="0" y="0"/>
          <a:ext cx="0" cy="0"/>
          <a:chOff x="0" y="0"/>
          <a:chExt cx="0" cy="0"/>
        </a:xfrm>
      </p:grpSpPr>
      <p:sp>
        <p:nvSpPr>
          <p:cNvPr id="889" name="Google Shape;889;p76"/>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890" name="Google Shape;890;p76"/>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Pacotes (Bibliotecas)</a:t>
            </a:r>
            <a:endParaRPr sz="2000" b="1"/>
          </a:p>
          <a:p>
            <a:pPr marL="0" lvl="0" indent="0" algn="l" rtl="0">
              <a:spcBef>
                <a:spcPts val="0"/>
              </a:spcBef>
              <a:spcAft>
                <a:spcPts val="0"/>
              </a:spcAft>
              <a:buNone/>
            </a:pPr>
            <a:endParaRPr sz="2000" b="1"/>
          </a:p>
        </p:txBody>
      </p:sp>
      <p:sp>
        <p:nvSpPr>
          <p:cNvPr id="891" name="Google Shape;891;p76"/>
          <p:cNvSpPr/>
          <p:nvPr/>
        </p:nvSpPr>
        <p:spPr>
          <a:xfrm>
            <a:off x="791175" y="1493975"/>
            <a:ext cx="4021500" cy="3233400"/>
          </a:xfrm>
          <a:prstGeom prst="rect">
            <a:avLst/>
          </a:prstGeom>
          <a:noFill/>
          <a:ln w="9525" cap="flat" cmpd="sng">
            <a:solidFill>
              <a:schemeClr val="dk2"/>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6"/>
          <p:cNvSpPr txBox="1"/>
          <p:nvPr/>
        </p:nvSpPr>
        <p:spPr>
          <a:xfrm>
            <a:off x="2080875" y="1003100"/>
            <a:ext cx="1952700" cy="2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Pacote </a:t>
            </a:r>
            <a:endParaRPr>
              <a:latin typeface="Calibri"/>
              <a:ea typeface="Calibri"/>
              <a:cs typeface="Calibri"/>
              <a:sym typeface="Calibri"/>
            </a:endParaRPr>
          </a:p>
        </p:txBody>
      </p:sp>
      <p:sp>
        <p:nvSpPr>
          <p:cNvPr id="893" name="Google Shape;893;p76"/>
          <p:cNvSpPr/>
          <p:nvPr/>
        </p:nvSpPr>
        <p:spPr>
          <a:xfrm>
            <a:off x="1013750" y="2038200"/>
            <a:ext cx="1494000" cy="2472600"/>
          </a:xfrm>
          <a:prstGeom prst="rect">
            <a:avLst/>
          </a:prstGeom>
          <a:noFill/>
          <a:ln w="9525" cap="flat" cmpd="sng">
            <a:solidFill>
              <a:schemeClr val="dk2"/>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6"/>
          <p:cNvSpPr/>
          <p:nvPr/>
        </p:nvSpPr>
        <p:spPr>
          <a:xfrm>
            <a:off x="2956725" y="1955225"/>
            <a:ext cx="1494000" cy="1117500"/>
          </a:xfrm>
          <a:prstGeom prst="rect">
            <a:avLst/>
          </a:prstGeom>
          <a:noFill/>
          <a:ln w="9525" cap="flat" cmpd="sng">
            <a:solidFill>
              <a:schemeClr val="dk2"/>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p:nvPr/>
        </p:nvSpPr>
        <p:spPr>
          <a:xfrm>
            <a:off x="2777475" y="3428450"/>
            <a:ext cx="1794600" cy="1117500"/>
          </a:xfrm>
          <a:prstGeom prst="rect">
            <a:avLst/>
          </a:prstGeom>
          <a:noFill/>
          <a:ln w="9525" cap="flat" cmpd="sng">
            <a:solidFill>
              <a:schemeClr val="dk2"/>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txBox="1"/>
          <p:nvPr/>
        </p:nvSpPr>
        <p:spPr>
          <a:xfrm>
            <a:off x="1339850" y="1682925"/>
            <a:ext cx="14514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Módulo 1</a:t>
            </a:r>
            <a:endParaRPr>
              <a:latin typeface="Calibri"/>
              <a:ea typeface="Calibri"/>
              <a:cs typeface="Calibri"/>
              <a:sym typeface="Calibri"/>
            </a:endParaRPr>
          </a:p>
        </p:txBody>
      </p:sp>
      <p:sp>
        <p:nvSpPr>
          <p:cNvPr id="897" name="Google Shape;897;p76"/>
          <p:cNvSpPr txBox="1"/>
          <p:nvPr/>
        </p:nvSpPr>
        <p:spPr>
          <a:xfrm>
            <a:off x="3278025" y="1550400"/>
            <a:ext cx="1451400" cy="2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Módulo 2</a:t>
            </a:r>
            <a:endParaRPr>
              <a:latin typeface="Calibri"/>
              <a:ea typeface="Calibri"/>
              <a:cs typeface="Calibri"/>
              <a:sym typeface="Calibri"/>
            </a:endParaRPr>
          </a:p>
        </p:txBody>
      </p:sp>
      <p:sp>
        <p:nvSpPr>
          <p:cNvPr id="898" name="Google Shape;898;p76"/>
          <p:cNvSpPr txBox="1"/>
          <p:nvPr/>
        </p:nvSpPr>
        <p:spPr>
          <a:xfrm>
            <a:off x="3206625" y="3082350"/>
            <a:ext cx="1235700" cy="2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Módulo 3</a:t>
            </a:r>
            <a:endParaRPr>
              <a:latin typeface="Calibri"/>
              <a:ea typeface="Calibri"/>
              <a:cs typeface="Calibri"/>
              <a:sym typeface="Calibri"/>
            </a:endParaRPr>
          </a:p>
        </p:txBody>
      </p:sp>
      <p:sp>
        <p:nvSpPr>
          <p:cNvPr id="899" name="Google Shape;899;p76"/>
          <p:cNvSpPr txBox="1"/>
          <p:nvPr/>
        </p:nvSpPr>
        <p:spPr>
          <a:xfrm>
            <a:off x="1205850" y="2219600"/>
            <a:ext cx="875100" cy="212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func_1</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func_2</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func_3</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a:t>
            </a:r>
            <a:endParaRPr>
              <a:latin typeface="Calibri"/>
              <a:ea typeface="Calibri"/>
              <a:cs typeface="Calibri"/>
              <a:sym typeface="Calibri"/>
            </a:endParaRPr>
          </a:p>
        </p:txBody>
      </p:sp>
      <p:sp>
        <p:nvSpPr>
          <p:cNvPr id="900" name="Google Shape;900;p76"/>
          <p:cNvSpPr txBox="1"/>
          <p:nvPr/>
        </p:nvSpPr>
        <p:spPr>
          <a:xfrm>
            <a:off x="3044400" y="2045313"/>
            <a:ext cx="1235700" cy="8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func_1</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func2</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func3</a:t>
            </a:r>
            <a:endParaRPr>
              <a:latin typeface="Calibri"/>
              <a:ea typeface="Calibri"/>
              <a:cs typeface="Calibri"/>
              <a:sym typeface="Calibri"/>
            </a:endParaRPr>
          </a:p>
        </p:txBody>
      </p:sp>
      <p:sp>
        <p:nvSpPr>
          <p:cNvPr id="901" name="Google Shape;901;p76"/>
          <p:cNvSpPr txBox="1"/>
          <p:nvPr/>
        </p:nvSpPr>
        <p:spPr>
          <a:xfrm>
            <a:off x="2827850" y="3478800"/>
            <a:ext cx="1235700" cy="10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func_1</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func_2</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func_3</a:t>
            </a:r>
            <a:endParaRPr>
              <a:latin typeface="Calibri"/>
              <a:ea typeface="Calibri"/>
              <a:cs typeface="Calibri"/>
              <a:sym typeface="Calibri"/>
            </a:endParaRPr>
          </a:p>
          <a:p>
            <a:pPr marL="0" lvl="0" indent="0" algn="l" rtl="0">
              <a:spcBef>
                <a:spcPts val="0"/>
              </a:spcBef>
              <a:spcAft>
                <a:spcPts val="0"/>
              </a:spcAft>
              <a:buNone/>
            </a:pPr>
            <a:r>
              <a:rPr lang="pt-BR">
                <a:latin typeface="Calibri"/>
                <a:ea typeface="Calibri"/>
                <a:cs typeface="Calibri"/>
                <a:sym typeface="Calibri"/>
              </a:rPr>
              <a:t>func_4</a:t>
            </a:r>
            <a:endParaRPr>
              <a:latin typeface="Calibri"/>
              <a:ea typeface="Calibri"/>
              <a:cs typeface="Calibri"/>
              <a:sym typeface="Calibri"/>
            </a:endParaRPr>
          </a:p>
        </p:txBody>
      </p:sp>
      <p:pic>
        <p:nvPicPr>
          <p:cNvPr id="902" name="Google Shape;902;p76"/>
          <p:cNvPicPr preferRelativeResize="0"/>
          <p:nvPr/>
        </p:nvPicPr>
        <p:blipFill rotWithShape="1">
          <a:blip r:embed="rId3">
            <a:alphaModFix/>
          </a:blip>
          <a:srcRect l="1622" t="5187" r="4613" b="12738"/>
          <a:stretch/>
        </p:blipFill>
        <p:spPr>
          <a:xfrm>
            <a:off x="5326500" y="2272950"/>
            <a:ext cx="3349150" cy="928400"/>
          </a:xfrm>
          <a:prstGeom prst="rect">
            <a:avLst/>
          </a:prstGeom>
          <a:noFill/>
          <a:ln>
            <a:noFill/>
          </a:ln>
        </p:spPr>
      </p:pic>
      <p:sp>
        <p:nvSpPr>
          <p:cNvPr id="903" name="Google Shape;903;p76"/>
          <p:cNvSpPr/>
          <p:nvPr/>
        </p:nvSpPr>
        <p:spPr>
          <a:xfrm>
            <a:off x="1035100" y="1686050"/>
            <a:ext cx="1344600" cy="2945214"/>
          </a:xfrm>
          <a:prstGeom prst="flowChartTermina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6"/>
          <p:cNvSpPr txBox="1"/>
          <p:nvPr/>
        </p:nvSpPr>
        <p:spPr>
          <a:xfrm>
            <a:off x="6295975" y="1838400"/>
            <a:ext cx="2080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t>Em python</a:t>
            </a:r>
            <a:r>
              <a:rPr lang="pt-BR">
                <a:latin typeface="Calibri"/>
                <a:ea typeface="Calibri"/>
                <a:cs typeface="Calibri"/>
                <a:sym typeface="Calibri"/>
              </a:rPr>
              <a:t>:</a:t>
            </a:r>
            <a:endParaRPr>
              <a:latin typeface="Calibri"/>
              <a:ea typeface="Calibri"/>
              <a:cs typeface="Calibri"/>
              <a:sym typeface="Calibri"/>
            </a:endParaRPr>
          </a:p>
        </p:txBody>
      </p:sp>
      <p:sp>
        <p:nvSpPr>
          <p:cNvPr id="905" name="Google Shape;905;p76"/>
          <p:cNvSpPr txBox="1"/>
          <p:nvPr/>
        </p:nvSpPr>
        <p:spPr>
          <a:xfrm>
            <a:off x="7794000" y="4671125"/>
            <a:ext cx="12012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latin typeface="Calibri"/>
                <a:ea typeface="Calibri"/>
                <a:cs typeface="Calibri"/>
                <a:sym typeface="Calibri"/>
              </a:rPr>
              <a:t>vamos codar?</a:t>
            </a:r>
            <a:endParaRPr b="1">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4"/>
                                        </p:tgtEl>
                                        <p:attrNameLst>
                                          <p:attrName>style.visibility</p:attrName>
                                        </p:attrNameLst>
                                      </p:cBhvr>
                                      <p:to>
                                        <p:strVal val="visible"/>
                                      </p:to>
                                    </p:set>
                                    <p:animEffect transition="in" filter="fade">
                                      <p:cBhvr>
                                        <p:cTn id="7" dur="1000"/>
                                        <p:tgtEl>
                                          <p:spTgt spid="9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2"/>
                                        </p:tgtEl>
                                        <p:attrNameLst>
                                          <p:attrName>style.visibility</p:attrName>
                                        </p:attrNameLst>
                                      </p:cBhvr>
                                      <p:to>
                                        <p:strVal val="visible"/>
                                      </p:to>
                                    </p:set>
                                    <p:animEffect transition="in" filter="fade">
                                      <p:cBhvr>
                                        <p:cTn id="12" dur="1000"/>
                                        <p:tgtEl>
                                          <p:spTgt spid="90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903"/>
                                        </p:tgtEl>
                                        <p:attrNameLst>
                                          <p:attrName>style.visibility</p:attrName>
                                        </p:attrNameLst>
                                      </p:cBhvr>
                                      <p:to>
                                        <p:strVal val="visible"/>
                                      </p:to>
                                    </p:set>
                                    <p:anim calcmode="lin" valueType="num">
                                      <p:cBhvr additive="base">
                                        <p:cTn id="17" dur="1000"/>
                                        <p:tgtEl>
                                          <p:spTgt spid="90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909"/>
        <p:cNvGrpSpPr/>
        <p:nvPr/>
      </p:nvGrpSpPr>
      <p:grpSpPr>
        <a:xfrm>
          <a:off x="0" y="0"/>
          <a:ext cx="0" cy="0"/>
          <a:chOff x="0" y="0"/>
          <a:chExt cx="0" cy="0"/>
        </a:xfrm>
      </p:grpSpPr>
      <p:sp>
        <p:nvSpPr>
          <p:cNvPr id="910" name="Google Shape;910;p77"/>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911" name="Google Shape;911;p77"/>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Pacotes famosos para Data Science</a:t>
            </a:r>
            <a:endParaRPr sz="2000" b="1"/>
          </a:p>
          <a:p>
            <a:pPr marL="0" lvl="0" indent="0" algn="l" rtl="0">
              <a:spcBef>
                <a:spcPts val="0"/>
              </a:spcBef>
              <a:spcAft>
                <a:spcPts val="0"/>
              </a:spcAft>
              <a:buNone/>
            </a:pPr>
            <a:endParaRPr sz="2000" b="1"/>
          </a:p>
        </p:txBody>
      </p:sp>
      <p:pic>
        <p:nvPicPr>
          <p:cNvPr id="912" name="Google Shape;912;p77"/>
          <p:cNvPicPr preferRelativeResize="0"/>
          <p:nvPr/>
        </p:nvPicPr>
        <p:blipFill>
          <a:blip r:embed="rId3">
            <a:alphaModFix/>
          </a:blip>
          <a:stretch>
            <a:fillRect/>
          </a:stretch>
        </p:blipFill>
        <p:spPr>
          <a:xfrm>
            <a:off x="1845975" y="1235250"/>
            <a:ext cx="1984976" cy="1123075"/>
          </a:xfrm>
          <a:prstGeom prst="rect">
            <a:avLst/>
          </a:prstGeom>
          <a:noFill/>
          <a:ln>
            <a:noFill/>
          </a:ln>
        </p:spPr>
      </p:pic>
      <p:sp>
        <p:nvSpPr>
          <p:cNvPr id="913" name="Google Shape;913;p77"/>
          <p:cNvSpPr txBox="1"/>
          <p:nvPr/>
        </p:nvSpPr>
        <p:spPr>
          <a:xfrm>
            <a:off x="1510650" y="2471850"/>
            <a:ext cx="2811300" cy="78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rgbClr val="292929"/>
                </a:solidFill>
                <a:highlight>
                  <a:srgbClr val="FFFFFF"/>
                </a:highlight>
              </a:rPr>
              <a:t>Oferece uma gama de funções que nos permitem executar facilmente cálculos numéricos</a:t>
            </a:r>
            <a:endParaRPr sz="800"/>
          </a:p>
        </p:txBody>
      </p:sp>
      <p:pic>
        <p:nvPicPr>
          <p:cNvPr id="914" name="Google Shape;914;p77"/>
          <p:cNvPicPr preferRelativeResize="0"/>
          <p:nvPr/>
        </p:nvPicPr>
        <p:blipFill>
          <a:blip r:embed="rId4">
            <a:alphaModFix/>
          </a:blip>
          <a:stretch>
            <a:fillRect/>
          </a:stretch>
        </p:blipFill>
        <p:spPr>
          <a:xfrm>
            <a:off x="4748303" y="1235250"/>
            <a:ext cx="3059625" cy="1236594"/>
          </a:xfrm>
          <a:prstGeom prst="rect">
            <a:avLst/>
          </a:prstGeom>
          <a:noFill/>
          <a:ln>
            <a:noFill/>
          </a:ln>
        </p:spPr>
      </p:pic>
      <p:sp>
        <p:nvSpPr>
          <p:cNvPr id="915" name="Google Shape;915;p77"/>
          <p:cNvSpPr txBox="1"/>
          <p:nvPr/>
        </p:nvSpPr>
        <p:spPr>
          <a:xfrm>
            <a:off x="5165088" y="2471850"/>
            <a:ext cx="2811300" cy="78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rgbClr val="292929"/>
                </a:solidFill>
                <a:highlight>
                  <a:srgbClr val="FFFFFF"/>
                </a:highlight>
              </a:rPr>
              <a:t>Oferece uma gama de funções para manipulação e análise de dados</a:t>
            </a:r>
            <a:endParaRPr sz="800"/>
          </a:p>
        </p:txBody>
      </p:sp>
      <p:pic>
        <p:nvPicPr>
          <p:cNvPr id="916" name="Google Shape;916;p77"/>
          <p:cNvPicPr preferRelativeResize="0"/>
          <p:nvPr/>
        </p:nvPicPr>
        <p:blipFill>
          <a:blip r:embed="rId5">
            <a:alphaModFix/>
          </a:blip>
          <a:stretch>
            <a:fillRect/>
          </a:stretch>
        </p:blipFill>
        <p:spPr>
          <a:xfrm>
            <a:off x="4881125" y="3093593"/>
            <a:ext cx="2872300" cy="1025075"/>
          </a:xfrm>
          <a:prstGeom prst="rect">
            <a:avLst/>
          </a:prstGeom>
          <a:noFill/>
          <a:ln>
            <a:noFill/>
          </a:ln>
        </p:spPr>
      </p:pic>
      <p:pic>
        <p:nvPicPr>
          <p:cNvPr id="917" name="Google Shape;917;p77"/>
          <p:cNvPicPr preferRelativeResize="0"/>
          <p:nvPr/>
        </p:nvPicPr>
        <p:blipFill>
          <a:blip r:embed="rId6">
            <a:alphaModFix/>
          </a:blip>
          <a:stretch>
            <a:fillRect/>
          </a:stretch>
        </p:blipFill>
        <p:spPr>
          <a:xfrm>
            <a:off x="1402313" y="3261451"/>
            <a:ext cx="2872299" cy="689343"/>
          </a:xfrm>
          <a:prstGeom prst="rect">
            <a:avLst/>
          </a:prstGeom>
          <a:noFill/>
          <a:ln>
            <a:noFill/>
          </a:ln>
        </p:spPr>
      </p:pic>
      <p:sp>
        <p:nvSpPr>
          <p:cNvPr id="918" name="Google Shape;918;p77"/>
          <p:cNvSpPr txBox="1"/>
          <p:nvPr/>
        </p:nvSpPr>
        <p:spPr>
          <a:xfrm>
            <a:off x="1510638" y="4063450"/>
            <a:ext cx="2811300" cy="78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rgbClr val="292929"/>
                </a:solidFill>
                <a:highlight>
                  <a:srgbClr val="FFFFFF"/>
                </a:highlight>
              </a:rPr>
              <a:t>Oferece uma gama de funções para criação de gráficos e visualização de dados</a:t>
            </a:r>
            <a:endParaRPr sz="800"/>
          </a:p>
        </p:txBody>
      </p:sp>
      <p:sp>
        <p:nvSpPr>
          <p:cNvPr id="919" name="Google Shape;919;p77"/>
          <p:cNvSpPr txBox="1"/>
          <p:nvPr/>
        </p:nvSpPr>
        <p:spPr>
          <a:xfrm>
            <a:off x="5293738" y="4177925"/>
            <a:ext cx="2811300" cy="78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rgbClr val="292929"/>
                </a:solidFill>
                <a:highlight>
                  <a:srgbClr val="FFFFFF"/>
                </a:highlight>
              </a:rPr>
              <a:t>Pacote para aprendizado de máquina</a:t>
            </a:r>
            <a:endParaRPr sz="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923"/>
        <p:cNvGrpSpPr/>
        <p:nvPr/>
      </p:nvGrpSpPr>
      <p:grpSpPr>
        <a:xfrm>
          <a:off x="0" y="0"/>
          <a:ext cx="0" cy="0"/>
          <a:chOff x="0" y="0"/>
          <a:chExt cx="0" cy="0"/>
        </a:xfrm>
      </p:grpSpPr>
      <p:sp>
        <p:nvSpPr>
          <p:cNvPr id="924" name="Google Shape;924;p78"/>
          <p:cNvSpPr/>
          <p:nvPr/>
        </p:nvSpPr>
        <p:spPr>
          <a:xfrm>
            <a:off x="-9185" y="0"/>
            <a:ext cx="9144000" cy="5120640"/>
          </a:xfrm>
          <a:custGeom>
            <a:avLst/>
            <a:gdLst/>
            <a:ahLst/>
            <a:cxnLst/>
            <a:rect l="l" t="t" r="r" b="b"/>
            <a:pathLst>
              <a:path w="10160000" h="18288000" extrusionOk="0">
                <a:moveTo>
                  <a:pt x="0" y="0"/>
                </a:moveTo>
                <a:lnTo>
                  <a:pt x="0" y="18288000"/>
                </a:lnTo>
                <a:lnTo>
                  <a:pt x="10160000" y="18288000"/>
                </a:lnTo>
                <a:lnTo>
                  <a:pt x="10160000" y="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25" name="Google Shape;925;p78"/>
          <p:cNvSpPr txBox="1"/>
          <p:nvPr/>
        </p:nvSpPr>
        <p:spPr>
          <a:xfrm rot="5400000">
            <a:off x="7863570" y="102181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926" name="Google Shape;926;p78"/>
          <p:cNvSpPr txBox="1"/>
          <p:nvPr/>
        </p:nvSpPr>
        <p:spPr>
          <a:xfrm>
            <a:off x="475825" y="492925"/>
            <a:ext cx="6217500" cy="1753800"/>
          </a:xfrm>
          <a:prstGeom prst="rect">
            <a:avLst/>
          </a:prstGeom>
          <a:noFill/>
          <a:ln>
            <a:noFill/>
          </a:ln>
        </p:spPr>
        <p:txBody>
          <a:bodyPr spcFirstLastPara="1" wrap="square" lIns="0" tIns="0" rIns="0" bIns="0" anchor="t" anchorCtr="0">
            <a:noAutofit/>
          </a:bodyPr>
          <a:lstStyle/>
          <a:p>
            <a:pPr marL="12700" marR="0" lvl="0" indent="0" algn="l" rtl="0">
              <a:lnSpc>
                <a:spcPct val="100929"/>
              </a:lnSpc>
              <a:spcBef>
                <a:spcPts val="0"/>
              </a:spcBef>
              <a:spcAft>
                <a:spcPts val="0"/>
              </a:spcAft>
              <a:buNone/>
            </a:pPr>
            <a:r>
              <a:rPr lang="pt-BR" sz="5800" b="1">
                <a:solidFill>
                  <a:srgbClr val="FFFFFF"/>
                </a:solidFill>
              </a:rPr>
              <a:t>Orientação a objetos - POO</a:t>
            </a:r>
            <a:endParaRPr sz="58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930"/>
        <p:cNvGrpSpPr/>
        <p:nvPr/>
      </p:nvGrpSpPr>
      <p:grpSpPr>
        <a:xfrm>
          <a:off x="0" y="0"/>
          <a:ext cx="0" cy="0"/>
          <a:chOff x="0" y="0"/>
          <a:chExt cx="0" cy="0"/>
        </a:xfrm>
      </p:grpSpPr>
      <p:sp>
        <p:nvSpPr>
          <p:cNvPr id="931" name="Google Shape;931;p79"/>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932" name="Google Shape;932;p79"/>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Orientação a objetos - POO</a:t>
            </a:r>
            <a:endParaRPr sz="2000" b="1"/>
          </a:p>
          <a:p>
            <a:pPr marL="0" lvl="0" indent="0" algn="l" rtl="0">
              <a:spcBef>
                <a:spcPts val="0"/>
              </a:spcBef>
              <a:spcAft>
                <a:spcPts val="0"/>
              </a:spcAft>
              <a:buNone/>
            </a:pPr>
            <a:endParaRPr sz="2000" b="1"/>
          </a:p>
        </p:txBody>
      </p:sp>
      <p:sp>
        <p:nvSpPr>
          <p:cNvPr id="933" name="Google Shape;933;p79"/>
          <p:cNvSpPr/>
          <p:nvPr/>
        </p:nvSpPr>
        <p:spPr>
          <a:xfrm>
            <a:off x="1017000" y="1234450"/>
            <a:ext cx="7459800" cy="578400"/>
          </a:xfrm>
          <a:prstGeom prst="rect">
            <a:avLst/>
          </a:prstGeom>
          <a:no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pt-BR">
                <a:solidFill>
                  <a:schemeClr val="dk1"/>
                </a:solidFill>
              </a:rPr>
              <a:t>Paradigma de programação no qual o python e outras inúmeras linguagens são baseadas</a:t>
            </a:r>
            <a:endParaRPr/>
          </a:p>
        </p:txBody>
      </p:sp>
      <p:pic>
        <p:nvPicPr>
          <p:cNvPr id="934" name="Google Shape;934;p79"/>
          <p:cNvPicPr preferRelativeResize="0"/>
          <p:nvPr/>
        </p:nvPicPr>
        <p:blipFill>
          <a:blip r:embed="rId3">
            <a:alphaModFix/>
          </a:blip>
          <a:stretch>
            <a:fillRect/>
          </a:stretch>
        </p:blipFill>
        <p:spPr>
          <a:xfrm>
            <a:off x="4603438" y="2137925"/>
            <a:ext cx="3594725" cy="2698850"/>
          </a:xfrm>
          <a:prstGeom prst="rect">
            <a:avLst/>
          </a:prstGeom>
          <a:noFill/>
          <a:ln>
            <a:noFill/>
          </a:ln>
        </p:spPr>
      </p:pic>
      <p:sp>
        <p:nvSpPr>
          <p:cNvPr id="935" name="Google Shape;935;p79"/>
          <p:cNvSpPr/>
          <p:nvPr/>
        </p:nvSpPr>
        <p:spPr>
          <a:xfrm>
            <a:off x="6822175" y="2730250"/>
            <a:ext cx="1010100" cy="5349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9"/>
          <p:cNvSpPr/>
          <p:nvPr/>
        </p:nvSpPr>
        <p:spPr>
          <a:xfrm>
            <a:off x="5345050" y="3040775"/>
            <a:ext cx="1010100" cy="3684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7" name="Google Shape;937;p79"/>
          <p:cNvPicPr preferRelativeResize="0"/>
          <p:nvPr/>
        </p:nvPicPr>
        <p:blipFill>
          <a:blip r:embed="rId4">
            <a:alphaModFix/>
          </a:blip>
          <a:stretch>
            <a:fillRect/>
          </a:stretch>
        </p:blipFill>
        <p:spPr>
          <a:xfrm>
            <a:off x="1870932" y="2982300"/>
            <a:ext cx="1010099" cy="1010099"/>
          </a:xfrm>
          <a:prstGeom prst="rect">
            <a:avLst/>
          </a:prstGeom>
          <a:noFill/>
          <a:ln>
            <a:noFill/>
          </a:ln>
        </p:spPr>
      </p:pic>
      <p:cxnSp>
        <p:nvCxnSpPr>
          <p:cNvPr id="938" name="Google Shape;938;p79"/>
          <p:cNvCxnSpPr/>
          <p:nvPr/>
        </p:nvCxnSpPr>
        <p:spPr>
          <a:xfrm>
            <a:off x="3262031" y="3487350"/>
            <a:ext cx="1421400" cy="6300"/>
          </a:xfrm>
          <a:prstGeom prst="straightConnector1">
            <a:avLst/>
          </a:prstGeom>
          <a:noFill/>
          <a:ln w="9525" cap="flat" cmpd="sng">
            <a:solidFill>
              <a:srgbClr val="999999"/>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38"/>
                                        </p:tgtEl>
                                        <p:attrNameLst>
                                          <p:attrName>style.visibility</p:attrName>
                                        </p:attrNameLst>
                                      </p:cBhvr>
                                      <p:to>
                                        <p:strVal val="visible"/>
                                      </p:to>
                                    </p:set>
                                    <p:animEffect transition="in" filter="fade">
                                      <p:cBhvr>
                                        <p:cTn id="11" dur="1000"/>
                                        <p:tgtEl>
                                          <p:spTgt spid="93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934"/>
                                        </p:tgtEl>
                                        <p:attrNameLst>
                                          <p:attrName>style.visibility</p:attrName>
                                        </p:attrNameLst>
                                      </p:cBhvr>
                                      <p:to>
                                        <p:strVal val="visible"/>
                                      </p:to>
                                    </p:set>
                                    <p:anim calcmode="lin" valueType="num">
                                      <p:cBhvr additive="base">
                                        <p:cTn id="16" dur="1000"/>
                                        <p:tgtEl>
                                          <p:spTgt spid="934"/>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935"/>
                                        </p:tgtEl>
                                        <p:attrNameLst>
                                          <p:attrName>style.visibility</p:attrName>
                                        </p:attrNameLst>
                                      </p:cBhvr>
                                      <p:to>
                                        <p:strVal val="visible"/>
                                      </p:to>
                                    </p:set>
                                    <p:animEffect transition="in" filter="fade">
                                      <p:cBhvr>
                                        <p:cTn id="19" dur="1000"/>
                                        <p:tgtEl>
                                          <p:spTgt spid="935"/>
                                        </p:tgtEl>
                                      </p:cBhvr>
                                    </p:animEffect>
                                  </p:childTnLst>
                                </p:cTn>
                              </p:par>
                              <p:par>
                                <p:cTn id="20" presetID="10" presetClass="entr" presetSubtype="0" fill="hold" nodeType="withEffect">
                                  <p:stCondLst>
                                    <p:cond delay="0"/>
                                  </p:stCondLst>
                                  <p:childTnLst>
                                    <p:set>
                                      <p:cBhvr>
                                        <p:cTn id="21" dur="1" fill="hold">
                                          <p:stCondLst>
                                            <p:cond delay="0"/>
                                          </p:stCondLst>
                                        </p:cTn>
                                        <p:tgtEl>
                                          <p:spTgt spid="936"/>
                                        </p:tgtEl>
                                        <p:attrNameLst>
                                          <p:attrName>style.visibility</p:attrName>
                                        </p:attrNameLst>
                                      </p:cBhvr>
                                      <p:to>
                                        <p:strVal val="visible"/>
                                      </p:to>
                                    </p:set>
                                    <p:animEffect transition="in" filter="fade">
                                      <p:cBhvr>
                                        <p:cTn id="22" dur="1000"/>
                                        <p:tgtEl>
                                          <p:spTgt spid="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942"/>
        <p:cNvGrpSpPr/>
        <p:nvPr/>
      </p:nvGrpSpPr>
      <p:grpSpPr>
        <a:xfrm>
          <a:off x="0" y="0"/>
          <a:ext cx="0" cy="0"/>
          <a:chOff x="0" y="0"/>
          <a:chExt cx="0" cy="0"/>
        </a:xfrm>
      </p:grpSpPr>
      <p:sp>
        <p:nvSpPr>
          <p:cNvPr id="943" name="Google Shape;943;p80"/>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944" name="Google Shape;944;p80"/>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Classes e Objetos - POO</a:t>
            </a:r>
            <a:endParaRPr sz="2000" b="1"/>
          </a:p>
          <a:p>
            <a:pPr marL="0" lvl="0" indent="0" algn="l" rtl="0">
              <a:spcBef>
                <a:spcPts val="0"/>
              </a:spcBef>
              <a:spcAft>
                <a:spcPts val="0"/>
              </a:spcAft>
              <a:buNone/>
            </a:pPr>
            <a:endParaRPr sz="2000" b="1"/>
          </a:p>
        </p:txBody>
      </p:sp>
      <p:sp>
        <p:nvSpPr>
          <p:cNvPr id="945" name="Google Shape;945;p80"/>
          <p:cNvSpPr txBox="1"/>
          <p:nvPr/>
        </p:nvSpPr>
        <p:spPr>
          <a:xfrm>
            <a:off x="627500" y="1345700"/>
            <a:ext cx="5483100" cy="576000"/>
          </a:xfrm>
          <a:prstGeom prst="rect">
            <a:avLst/>
          </a:prstGeom>
          <a:noFill/>
          <a:ln w="9525" cap="flat" cmpd="sng">
            <a:solidFill>
              <a:srgbClr val="A4C2F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a:latin typeface="Calibri"/>
                <a:ea typeface="Calibri"/>
                <a:cs typeface="Calibri"/>
                <a:sym typeface="Calibri"/>
              </a:rPr>
              <a:t>Objetos: Algo </a:t>
            </a:r>
            <a:r>
              <a:rPr lang="pt-BR" b="1">
                <a:latin typeface="Calibri"/>
                <a:ea typeface="Calibri"/>
                <a:cs typeface="Calibri"/>
                <a:sym typeface="Calibri"/>
              </a:rPr>
              <a:t>material ou abstrato</a:t>
            </a:r>
            <a:r>
              <a:rPr lang="pt-BR">
                <a:latin typeface="Calibri"/>
                <a:ea typeface="Calibri"/>
                <a:cs typeface="Calibri"/>
                <a:sym typeface="Calibri"/>
              </a:rPr>
              <a:t>, que pode ser descrito por suas </a:t>
            </a:r>
            <a:r>
              <a:rPr lang="pt-BR" b="1">
                <a:latin typeface="Calibri"/>
                <a:ea typeface="Calibri"/>
                <a:cs typeface="Calibri"/>
                <a:sym typeface="Calibri"/>
              </a:rPr>
              <a:t>características e comportamentos</a:t>
            </a:r>
            <a:endParaRPr b="1">
              <a:latin typeface="Calibri"/>
              <a:ea typeface="Calibri"/>
              <a:cs typeface="Calibri"/>
              <a:sym typeface="Calibri"/>
            </a:endParaRPr>
          </a:p>
        </p:txBody>
      </p:sp>
      <p:pic>
        <p:nvPicPr>
          <p:cNvPr id="946" name="Google Shape;946;p80"/>
          <p:cNvPicPr preferRelativeResize="0"/>
          <p:nvPr/>
        </p:nvPicPr>
        <p:blipFill rotWithShape="1">
          <a:blip r:embed="rId3">
            <a:alphaModFix/>
          </a:blip>
          <a:srcRect l="23809" t="11501" r="21993" b="4174"/>
          <a:stretch/>
        </p:blipFill>
        <p:spPr>
          <a:xfrm>
            <a:off x="6556027" y="555550"/>
            <a:ext cx="1919425" cy="3862526"/>
          </a:xfrm>
          <a:prstGeom prst="rect">
            <a:avLst/>
          </a:prstGeom>
          <a:noFill/>
          <a:ln>
            <a:noFill/>
          </a:ln>
        </p:spPr>
      </p:pic>
      <p:sp>
        <p:nvSpPr>
          <p:cNvPr id="947" name="Google Shape;947;p80"/>
          <p:cNvSpPr txBox="1"/>
          <p:nvPr/>
        </p:nvSpPr>
        <p:spPr>
          <a:xfrm>
            <a:off x="6847325" y="1429950"/>
            <a:ext cx="1110900" cy="13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t>cor: Preto</a:t>
            </a:r>
            <a:endParaRPr sz="900"/>
          </a:p>
          <a:p>
            <a:pPr marL="0" lvl="0" indent="0" algn="l" rtl="0">
              <a:spcBef>
                <a:spcPts val="0"/>
              </a:spcBef>
              <a:spcAft>
                <a:spcPts val="0"/>
              </a:spcAft>
              <a:buNone/>
            </a:pPr>
            <a:r>
              <a:rPr lang="pt-BR" sz="900"/>
              <a:t>marca: XXX</a:t>
            </a:r>
            <a:endParaRPr sz="900"/>
          </a:p>
          <a:p>
            <a:pPr marL="0" lvl="0" indent="0" algn="l" rtl="0">
              <a:spcBef>
                <a:spcPts val="0"/>
              </a:spcBef>
              <a:spcAft>
                <a:spcPts val="0"/>
              </a:spcAft>
              <a:buNone/>
            </a:pPr>
            <a:r>
              <a:rPr lang="pt-BR" sz="900"/>
              <a:t>modelo: YYY</a:t>
            </a:r>
            <a:endParaRPr sz="900"/>
          </a:p>
          <a:p>
            <a:pPr marL="0" lvl="0" indent="0" algn="l" rtl="0">
              <a:spcBef>
                <a:spcPts val="0"/>
              </a:spcBef>
              <a:spcAft>
                <a:spcPts val="0"/>
              </a:spcAft>
              <a:buNone/>
            </a:pPr>
            <a:endParaRPr sz="900"/>
          </a:p>
          <a:p>
            <a:pPr marL="0" lvl="0" indent="0" algn="l" rtl="0">
              <a:spcBef>
                <a:spcPts val="0"/>
              </a:spcBef>
              <a:spcAft>
                <a:spcPts val="0"/>
              </a:spcAft>
              <a:buNone/>
            </a:pPr>
            <a:r>
              <a:rPr lang="pt-BR" sz="900"/>
              <a:t>ligar()</a:t>
            </a:r>
            <a:endParaRPr sz="900"/>
          </a:p>
          <a:p>
            <a:pPr marL="0" lvl="0" indent="0" algn="l" rtl="0">
              <a:spcBef>
                <a:spcPts val="0"/>
              </a:spcBef>
              <a:spcAft>
                <a:spcPts val="0"/>
              </a:spcAft>
              <a:buNone/>
            </a:pPr>
            <a:r>
              <a:rPr lang="pt-BR" sz="900"/>
              <a:t>desliga(r)</a:t>
            </a:r>
            <a:endParaRPr sz="900"/>
          </a:p>
          <a:p>
            <a:pPr marL="0" lvl="0" indent="0" algn="l" rtl="0">
              <a:spcBef>
                <a:spcPts val="0"/>
              </a:spcBef>
              <a:spcAft>
                <a:spcPts val="0"/>
              </a:spcAft>
              <a:buNone/>
            </a:pPr>
            <a:r>
              <a:rPr lang="pt-BR" sz="900"/>
              <a:t>fazerligacoes()</a:t>
            </a:r>
            <a:endParaRPr sz="900"/>
          </a:p>
          <a:p>
            <a:pPr marL="0" lvl="0" indent="0" algn="l" rtl="0">
              <a:spcBef>
                <a:spcPts val="0"/>
              </a:spcBef>
              <a:spcAft>
                <a:spcPts val="0"/>
              </a:spcAft>
              <a:buNone/>
            </a:pPr>
            <a:r>
              <a:rPr lang="pt-BR" sz="900"/>
              <a:t>acessarinternet()</a:t>
            </a:r>
            <a:endParaRPr sz="900"/>
          </a:p>
        </p:txBody>
      </p:sp>
      <p:pic>
        <p:nvPicPr>
          <p:cNvPr id="948" name="Google Shape;948;p80"/>
          <p:cNvPicPr preferRelativeResize="0"/>
          <p:nvPr/>
        </p:nvPicPr>
        <p:blipFill>
          <a:blip r:embed="rId4">
            <a:alphaModFix/>
          </a:blip>
          <a:stretch>
            <a:fillRect/>
          </a:stretch>
        </p:blipFill>
        <p:spPr>
          <a:xfrm>
            <a:off x="1531375" y="2253275"/>
            <a:ext cx="3293750" cy="2592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46"/>
                                        </p:tgtEl>
                                        <p:attrNameLst>
                                          <p:attrName>style.visibility</p:attrName>
                                        </p:attrNameLst>
                                      </p:cBhvr>
                                      <p:to>
                                        <p:strVal val="visible"/>
                                      </p:to>
                                    </p:set>
                                    <p:anim calcmode="lin" valueType="num">
                                      <p:cBhvr additive="base">
                                        <p:cTn id="7" dur="500"/>
                                        <p:tgtEl>
                                          <p:spTgt spid="94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947"/>
                                        </p:tgtEl>
                                        <p:attrNameLst>
                                          <p:attrName>style.visibility</p:attrName>
                                        </p:attrNameLst>
                                      </p:cBhvr>
                                      <p:to>
                                        <p:strVal val="visible"/>
                                      </p:to>
                                    </p:set>
                                    <p:animEffect transition="in" filter="fade">
                                      <p:cBhvr>
                                        <p:cTn id="10" dur="1000"/>
                                        <p:tgtEl>
                                          <p:spTgt spid="94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48"/>
                                        </p:tgtEl>
                                        <p:attrNameLst>
                                          <p:attrName>style.visibility</p:attrName>
                                        </p:attrNameLst>
                                      </p:cBhvr>
                                      <p:to>
                                        <p:strVal val="visible"/>
                                      </p:to>
                                    </p:set>
                                    <p:anim calcmode="lin" valueType="num">
                                      <p:cBhvr additive="base">
                                        <p:cTn id="15" dur="1000"/>
                                        <p:tgtEl>
                                          <p:spTgt spid="9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952"/>
        <p:cNvGrpSpPr/>
        <p:nvPr/>
      </p:nvGrpSpPr>
      <p:grpSpPr>
        <a:xfrm>
          <a:off x="0" y="0"/>
          <a:ext cx="0" cy="0"/>
          <a:chOff x="0" y="0"/>
          <a:chExt cx="0" cy="0"/>
        </a:xfrm>
      </p:grpSpPr>
      <p:sp>
        <p:nvSpPr>
          <p:cNvPr id="953" name="Google Shape;953;p81"/>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954" name="Google Shape;954;p81"/>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Classes e Objetos - POO</a:t>
            </a:r>
            <a:endParaRPr sz="2000" b="1"/>
          </a:p>
          <a:p>
            <a:pPr marL="0" lvl="0" indent="0" algn="l" rtl="0">
              <a:spcBef>
                <a:spcPts val="0"/>
              </a:spcBef>
              <a:spcAft>
                <a:spcPts val="0"/>
              </a:spcAft>
              <a:buNone/>
            </a:pPr>
            <a:endParaRPr sz="2000" b="1"/>
          </a:p>
        </p:txBody>
      </p:sp>
      <p:sp>
        <p:nvSpPr>
          <p:cNvPr id="955" name="Google Shape;955;p81"/>
          <p:cNvSpPr txBox="1"/>
          <p:nvPr/>
        </p:nvSpPr>
        <p:spPr>
          <a:xfrm>
            <a:off x="2151500" y="1345700"/>
            <a:ext cx="5092200" cy="576000"/>
          </a:xfrm>
          <a:prstGeom prst="rect">
            <a:avLst/>
          </a:prstGeom>
          <a:noFill/>
          <a:ln w="9525" cap="flat" cmpd="sng">
            <a:solidFill>
              <a:srgbClr val="A4C2F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a:latin typeface="Calibri"/>
                <a:ea typeface="Calibri"/>
                <a:cs typeface="Calibri"/>
                <a:sym typeface="Calibri"/>
              </a:rPr>
              <a:t>Classe: </a:t>
            </a:r>
            <a:r>
              <a:rPr lang="pt-BR" b="1">
                <a:latin typeface="Calibri"/>
                <a:ea typeface="Calibri"/>
                <a:cs typeface="Calibri"/>
                <a:sym typeface="Calibri"/>
              </a:rPr>
              <a:t>Molde</a:t>
            </a:r>
            <a:r>
              <a:rPr lang="pt-BR">
                <a:latin typeface="Calibri"/>
                <a:ea typeface="Calibri"/>
                <a:cs typeface="Calibri"/>
                <a:sym typeface="Calibri"/>
              </a:rPr>
              <a:t>, </a:t>
            </a:r>
            <a:r>
              <a:rPr lang="pt-BR" b="1">
                <a:latin typeface="Calibri"/>
                <a:ea typeface="Calibri"/>
                <a:cs typeface="Calibri"/>
                <a:sym typeface="Calibri"/>
              </a:rPr>
              <a:t>receita </a:t>
            </a:r>
            <a:r>
              <a:rPr lang="pt-BR">
                <a:latin typeface="Calibri"/>
                <a:ea typeface="Calibri"/>
                <a:cs typeface="Calibri"/>
                <a:sym typeface="Calibri"/>
              </a:rPr>
              <a:t>que descreve os atributos e métodos de um determinado tipo de objeto (ideia abstrata de um tipo de objeto)</a:t>
            </a:r>
            <a:endParaRPr b="1">
              <a:latin typeface="Calibri"/>
              <a:ea typeface="Calibri"/>
              <a:cs typeface="Calibri"/>
              <a:sym typeface="Calibri"/>
            </a:endParaRPr>
          </a:p>
        </p:txBody>
      </p:sp>
      <p:pic>
        <p:nvPicPr>
          <p:cNvPr id="956" name="Google Shape;956;p81"/>
          <p:cNvPicPr preferRelativeResize="0"/>
          <p:nvPr/>
        </p:nvPicPr>
        <p:blipFill>
          <a:blip r:embed="rId3">
            <a:alphaModFix/>
          </a:blip>
          <a:stretch>
            <a:fillRect/>
          </a:stretch>
        </p:blipFill>
        <p:spPr>
          <a:xfrm>
            <a:off x="1218100" y="2405675"/>
            <a:ext cx="2756902" cy="2180750"/>
          </a:xfrm>
          <a:prstGeom prst="rect">
            <a:avLst/>
          </a:prstGeom>
          <a:noFill/>
          <a:ln>
            <a:noFill/>
          </a:ln>
        </p:spPr>
      </p:pic>
      <p:sp>
        <p:nvSpPr>
          <p:cNvPr id="957" name="Google Shape;957;p81"/>
          <p:cNvSpPr/>
          <p:nvPr/>
        </p:nvSpPr>
        <p:spPr>
          <a:xfrm>
            <a:off x="5548875" y="3029375"/>
            <a:ext cx="2164500" cy="1398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latin typeface="Roboto"/>
                <a:ea typeface="Roboto"/>
                <a:cs typeface="Roboto"/>
                <a:sym typeface="Roboto"/>
              </a:rPr>
              <a:t>Modelo</a:t>
            </a:r>
            <a:endParaRPr sz="1000">
              <a:latin typeface="Roboto"/>
              <a:ea typeface="Roboto"/>
              <a:cs typeface="Roboto"/>
              <a:sym typeface="Roboto"/>
            </a:endParaRPr>
          </a:p>
          <a:p>
            <a:pPr marL="0" lvl="0" indent="0" algn="ctr" rtl="0">
              <a:spcBef>
                <a:spcPts val="0"/>
              </a:spcBef>
              <a:spcAft>
                <a:spcPts val="0"/>
              </a:spcAft>
              <a:buNone/>
            </a:pPr>
            <a:r>
              <a:rPr lang="pt-BR" sz="1000">
                <a:latin typeface="Roboto"/>
                <a:ea typeface="Roboto"/>
                <a:cs typeface="Roboto"/>
                <a:sym typeface="Roboto"/>
              </a:rPr>
              <a:t>Marca</a:t>
            </a:r>
            <a:endParaRPr sz="1000">
              <a:latin typeface="Roboto"/>
              <a:ea typeface="Roboto"/>
              <a:cs typeface="Roboto"/>
              <a:sym typeface="Roboto"/>
            </a:endParaRPr>
          </a:p>
          <a:p>
            <a:pPr marL="0" lvl="0" indent="0" algn="ctr" rtl="0">
              <a:spcBef>
                <a:spcPts val="0"/>
              </a:spcBef>
              <a:spcAft>
                <a:spcPts val="0"/>
              </a:spcAft>
              <a:buNone/>
            </a:pPr>
            <a:r>
              <a:rPr lang="pt-BR" sz="1000">
                <a:latin typeface="Roboto"/>
                <a:ea typeface="Roboto"/>
                <a:cs typeface="Roboto"/>
                <a:sym typeface="Roboto"/>
              </a:rPr>
              <a:t>Ano</a:t>
            </a:r>
            <a:endParaRPr sz="1000">
              <a:latin typeface="Roboto"/>
              <a:ea typeface="Roboto"/>
              <a:cs typeface="Roboto"/>
              <a:sym typeface="Roboto"/>
            </a:endParaRPr>
          </a:p>
          <a:p>
            <a:pPr marL="0" lvl="0" indent="0" algn="ctr" rtl="0">
              <a:spcBef>
                <a:spcPts val="0"/>
              </a:spcBef>
              <a:spcAft>
                <a:spcPts val="0"/>
              </a:spcAft>
              <a:buNone/>
            </a:pPr>
            <a:endParaRPr sz="1000">
              <a:latin typeface="Roboto"/>
              <a:ea typeface="Roboto"/>
              <a:cs typeface="Roboto"/>
              <a:sym typeface="Roboto"/>
            </a:endParaRPr>
          </a:p>
          <a:p>
            <a:pPr marL="0" lvl="0" indent="0" algn="ctr" rtl="0">
              <a:spcBef>
                <a:spcPts val="0"/>
              </a:spcBef>
              <a:spcAft>
                <a:spcPts val="0"/>
              </a:spcAft>
              <a:buNone/>
            </a:pPr>
            <a:endParaRPr sz="1000">
              <a:latin typeface="Roboto"/>
              <a:ea typeface="Roboto"/>
              <a:cs typeface="Roboto"/>
              <a:sym typeface="Roboto"/>
            </a:endParaRPr>
          </a:p>
          <a:p>
            <a:pPr marL="0" lvl="0" indent="0" algn="ctr" rtl="0">
              <a:spcBef>
                <a:spcPts val="0"/>
              </a:spcBef>
              <a:spcAft>
                <a:spcPts val="0"/>
              </a:spcAft>
              <a:buNone/>
            </a:pPr>
            <a:r>
              <a:rPr lang="pt-BR" sz="1000">
                <a:latin typeface="Roboto"/>
                <a:ea typeface="Roboto"/>
                <a:cs typeface="Roboto"/>
                <a:sym typeface="Roboto"/>
              </a:rPr>
              <a:t>Ligar()</a:t>
            </a:r>
            <a:endParaRPr sz="1000">
              <a:latin typeface="Roboto"/>
              <a:ea typeface="Roboto"/>
              <a:cs typeface="Roboto"/>
              <a:sym typeface="Roboto"/>
            </a:endParaRPr>
          </a:p>
          <a:p>
            <a:pPr marL="0" lvl="0" indent="0" algn="ctr" rtl="0">
              <a:spcBef>
                <a:spcPts val="0"/>
              </a:spcBef>
              <a:spcAft>
                <a:spcPts val="0"/>
              </a:spcAft>
              <a:buNone/>
            </a:pPr>
            <a:r>
              <a:rPr lang="pt-BR" sz="1000">
                <a:latin typeface="Roboto"/>
                <a:ea typeface="Roboto"/>
                <a:cs typeface="Roboto"/>
                <a:sym typeface="Roboto"/>
              </a:rPr>
              <a:t>Acelerar()</a:t>
            </a:r>
            <a:endParaRPr sz="1000">
              <a:latin typeface="Roboto"/>
              <a:ea typeface="Roboto"/>
              <a:cs typeface="Roboto"/>
              <a:sym typeface="Roboto"/>
            </a:endParaRPr>
          </a:p>
          <a:p>
            <a:pPr marL="0" lvl="0" indent="0" algn="ctr" rtl="0">
              <a:spcBef>
                <a:spcPts val="0"/>
              </a:spcBef>
              <a:spcAft>
                <a:spcPts val="0"/>
              </a:spcAft>
              <a:buNone/>
            </a:pPr>
            <a:r>
              <a:rPr lang="pt-BR" sz="1000">
                <a:latin typeface="Roboto"/>
                <a:ea typeface="Roboto"/>
                <a:cs typeface="Roboto"/>
                <a:sym typeface="Roboto"/>
              </a:rPr>
              <a:t>Desligar()</a:t>
            </a:r>
            <a:endParaRPr sz="1000">
              <a:latin typeface="Roboto"/>
              <a:ea typeface="Roboto"/>
              <a:cs typeface="Roboto"/>
              <a:sym typeface="Roboto"/>
            </a:endParaRPr>
          </a:p>
        </p:txBody>
      </p:sp>
      <p:cxnSp>
        <p:nvCxnSpPr>
          <p:cNvPr id="958" name="Google Shape;958;p81"/>
          <p:cNvCxnSpPr>
            <a:stCxn id="957" idx="1"/>
            <a:endCxn id="957" idx="3"/>
          </p:cNvCxnSpPr>
          <p:nvPr/>
        </p:nvCxnSpPr>
        <p:spPr>
          <a:xfrm>
            <a:off x="5548875" y="3728825"/>
            <a:ext cx="2164500" cy="0"/>
          </a:xfrm>
          <a:prstGeom prst="straightConnector1">
            <a:avLst/>
          </a:prstGeom>
          <a:noFill/>
          <a:ln w="9525" cap="flat" cmpd="sng">
            <a:solidFill>
              <a:schemeClr val="dk2"/>
            </a:solidFill>
            <a:prstDash val="dot"/>
            <a:round/>
            <a:headEnd type="none" w="med" len="med"/>
            <a:tailEnd type="none" w="med" len="med"/>
          </a:ln>
        </p:spPr>
      </p:cxnSp>
      <p:sp>
        <p:nvSpPr>
          <p:cNvPr id="959" name="Google Shape;959;p81"/>
          <p:cNvSpPr txBox="1"/>
          <p:nvPr/>
        </p:nvSpPr>
        <p:spPr>
          <a:xfrm>
            <a:off x="6017900" y="2535675"/>
            <a:ext cx="13989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Classe Carro</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6"/>
                                        </p:tgtEl>
                                        <p:attrNameLst>
                                          <p:attrName>style.visibility</p:attrName>
                                        </p:attrNameLst>
                                      </p:cBhvr>
                                      <p:to>
                                        <p:strVal val="visible"/>
                                      </p:to>
                                    </p:set>
                                    <p:anim calcmode="lin" valueType="num">
                                      <p:cBhvr additive="base">
                                        <p:cTn id="7" dur="1000"/>
                                        <p:tgtEl>
                                          <p:spTgt spid="9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963"/>
        <p:cNvGrpSpPr/>
        <p:nvPr/>
      </p:nvGrpSpPr>
      <p:grpSpPr>
        <a:xfrm>
          <a:off x="0" y="0"/>
          <a:ext cx="0" cy="0"/>
          <a:chOff x="0" y="0"/>
          <a:chExt cx="0" cy="0"/>
        </a:xfrm>
      </p:grpSpPr>
      <p:sp>
        <p:nvSpPr>
          <p:cNvPr id="964" name="Google Shape;964;p82"/>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965" name="Google Shape;965;p82"/>
          <p:cNvSpPr txBox="1"/>
          <p:nvPr/>
        </p:nvSpPr>
        <p:spPr>
          <a:xfrm>
            <a:off x="454625" y="392225"/>
            <a:ext cx="7503600" cy="7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br>
              <a:rPr lang="pt-BR" sz="2000" b="1"/>
            </a:br>
            <a:r>
              <a:rPr lang="pt-BR" sz="2000" b="1"/>
              <a:t>Vantagens de  - POO</a:t>
            </a:r>
            <a:endParaRPr sz="2000" b="1"/>
          </a:p>
          <a:p>
            <a:pPr marL="0" lvl="0" indent="0" algn="l" rtl="0">
              <a:spcBef>
                <a:spcPts val="0"/>
              </a:spcBef>
              <a:spcAft>
                <a:spcPts val="0"/>
              </a:spcAft>
              <a:buNone/>
            </a:pPr>
            <a:endParaRPr sz="2000" b="1"/>
          </a:p>
        </p:txBody>
      </p:sp>
      <p:pic>
        <p:nvPicPr>
          <p:cNvPr id="966" name="Google Shape;966;p82"/>
          <p:cNvPicPr preferRelativeResize="0"/>
          <p:nvPr/>
        </p:nvPicPr>
        <p:blipFill>
          <a:blip r:embed="rId3">
            <a:alphaModFix/>
          </a:blip>
          <a:stretch>
            <a:fillRect/>
          </a:stretch>
        </p:blipFill>
        <p:spPr>
          <a:xfrm>
            <a:off x="3752075" y="1283725"/>
            <a:ext cx="3630000" cy="2843500"/>
          </a:xfrm>
          <a:prstGeom prst="rect">
            <a:avLst/>
          </a:prstGeom>
          <a:noFill/>
          <a:ln>
            <a:noFill/>
          </a:ln>
        </p:spPr>
      </p:pic>
      <p:pic>
        <p:nvPicPr>
          <p:cNvPr id="967" name="Google Shape;967;p82"/>
          <p:cNvPicPr preferRelativeResize="0"/>
          <p:nvPr/>
        </p:nvPicPr>
        <p:blipFill>
          <a:blip r:embed="rId4">
            <a:alphaModFix/>
          </a:blip>
          <a:stretch>
            <a:fillRect/>
          </a:stretch>
        </p:blipFill>
        <p:spPr>
          <a:xfrm rot="-2700014" flipH="1">
            <a:off x="7096650" y="2873278"/>
            <a:ext cx="442125" cy="442125"/>
          </a:xfrm>
          <a:prstGeom prst="rect">
            <a:avLst/>
          </a:prstGeom>
          <a:noFill/>
          <a:ln>
            <a:noFill/>
          </a:ln>
        </p:spPr>
      </p:pic>
      <p:sp>
        <p:nvSpPr>
          <p:cNvPr id="968" name="Google Shape;968;p82"/>
          <p:cNvSpPr txBox="1"/>
          <p:nvPr/>
        </p:nvSpPr>
        <p:spPr>
          <a:xfrm>
            <a:off x="4725200" y="3723900"/>
            <a:ext cx="10398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Objeto farol</a:t>
            </a:r>
            <a:endParaRPr sz="1000"/>
          </a:p>
        </p:txBody>
      </p:sp>
      <p:pic>
        <p:nvPicPr>
          <p:cNvPr id="969" name="Google Shape;969;p82"/>
          <p:cNvPicPr preferRelativeResize="0"/>
          <p:nvPr/>
        </p:nvPicPr>
        <p:blipFill>
          <a:blip r:embed="rId4">
            <a:alphaModFix/>
          </a:blip>
          <a:stretch>
            <a:fillRect/>
          </a:stretch>
        </p:blipFill>
        <p:spPr>
          <a:xfrm rot="2030966" flipH="1">
            <a:off x="4845511" y="3087473"/>
            <a:ext cx="620956" cy="620953"/>
          </a:xfrm>
          <a:prstGeom prst="rect">
            <a:avLst/>
          </a:prstGeom>
          <a:noFill/>
          <a:ln>
            <a:noFill/>
          </a:ln>
        </p:spPr>
      </p:pic>
      <p:sp>
        <p:nvSpPr>
          <p:cNvPr id="970" name="Google Shape;970;p82"/>
          <p:cNvSpPr txBox="1"/>
          <p:nvPr/>
        </p:nvSpPr>
        <p:spPr>
          <a:xfrm>
            <a:off x="7115100" y="3117025"/>
            <a:ext cx="10398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Objeto roda</a:t>
            </a:r>
            <a:endParaRPr sz="1000"/>
          </a:p>
        </p:txBody>
      </p:sp>
      <p:pic>
        <p:nvPicPr>
          <p:cNvPr id="971" name="Google Shape;971;p82"/>
          <p:cNvPicPr preferRelativeResize="0"/>
          <p:nvPr/>
        </p:nvPicPr>
        <p:blipFill>
          <a:blip r:embed="rId4">
            <a:alphaModFix/>
          </a:blip>
          <a:stretch>
            <a:fillRect/>
          </a:stretch>
        </p:blipFill>
        <p:spPr>
          <a:xfrm rot="-601984" flipH="1">
            <a:off x="5772958" y="2720759"/>
            <a:ext cx="747179" cy="747177"/>
          </a:xfrm>
          <a:prstGeom prst="rect">
            <a:avLst/>
          </a:prstGeom>
          <a:noFill/>
          <a:ln>
            <a:noFill/>
          </a:ln>
        </p:spPr>
      </p:pic>
      <p:sp>
        <p:nvSpPr>
          <p:cNvPr id="972" name="Google Shape;972;p82"/>
          <p:cNvSpPr txBox="1"/>
          <p:nvPr/>
        </p:nvSpPr>
        <p:spPr>
          <a:xfrm>
            <a:off x="6075300" y="3406975"/>
            <a:ext cx="13068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Objeto retrovisor</a:t>
            </a:r>
            <a:endParaRPr sz="1000"/>
          </a:p>
        </p:txBody>
      </p:sp>
      <p:sp>
        <p:nvSpPr>
          <p:cNvPr id="973" name="Google Shape;973;p82"/>
          <p:cNvSpPr txBox="1"/>
          <p:nvPr/>
        </p:nvSpPr>
        <p:spPr>
          <a:xfrm>
            <a:off x="866100" y="2024700"/>
            <a:ext cx="2886000" cy="27465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Calibri"/>
              <a:buChar char="●"/>
            </a:pPr>
            <a:r>
              <a:rPr lang="pt-BR">
                <a:latin typeface="Calibri"/>
                <a:ea typeface="Calibri"/>
                <a:cs typeface="Calibri"/>
                <a:sym typeface="Calibri"/>
              </a:rPr>
              <a:t>Conceitos naturais - intuitivo</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pt-BR">
                <a:latin typeface="Calibri"/>
                <a:ea typeface="Calibri"/>
                <a:cs typeface="Calibri"/>
                <a:sym typeface="Calibri"/>
              </a:rPr>
              <a:t>Confiável</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pt-BR">
                <a:latin typeface="Calibri"/>
                <a:ea typeface="Calibri"/>
                <a:cs typeface="Calibri"/>
                <a:sym typeface="Calibri"/>
              </a:rPr>
              <a:t>Facilita manutenção</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pt-BR">
                <a:latin typeface="Calibri"/>
                <a:ea typeface="Calibri"/>
                <a:cs typeface="Calibri"/>
                <a:sym typeface="Calibri"/>
              </a:rPr>
              <a:t>Extensível</a:t>
            </a:r>
            <a:endParaRPr>
              <a:latin typeface="Calibri"/>
              <a:ea typeface="Calibri"/>
              <a:cs typeface="Calibri"/>
              <a:sym typeface="Calibri"/>
            </a:endParaRPr>
          </a:p>
        </p:txBody>
      </p:sp>
      <p:sp>
        <p:nvSpPr>
          <p:cNvPr id="974" name="Google Shape;974;p82"/>
          <p:cNvSpPr txBox="1"/>
          <p:nvPr/>
        </p:nvSpPr>
        <p:spPr>
          <a:xfrm>
            <a:off x="7794000" y="4671125"/>
            <a:ext cx="12012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latin typeface="Calibri"/>
                <a:ea typeface="Calibri"/>
                <a:cs typeface="Calibri"/>
                <a:sym typeface="Calibri"/>
              </a:rPr>
              <a:t>vamos codar?</a:t>
            </a:r>
            <a:endParaRPr b="1">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77"/>
        <p:cNvGrpSpPr/>
        <p:nvPr/>
      </p:nvGrpSpPr>
      <p:grpSpPr>
        <a:xfrm>
          <a:off x="0" y="0"/>
          <a:ext cx="0" cy="0"/>
          <a:chOff x="0" y="0"/>
          <a:chExt cx="0" cy="0"/>
        </a:xfrm>
      </p:grpSpPr>
      <p:sp>
        <p:nvSpPr>
          <p:cNvPr id="478" name="Google Shape;478;p45"/>
          <p:cNvSpPr/>
          <p:nvPr/>
        </p:nvSpPr>
        <p:spPr>
          <a:xfrm>
            <a:off x="-9185" y="0"/>
            <a:ext cx="9144000" cy="5120640"/>
          </a:xfrm>
          <a:custGeom>
            <a:avLst/>
            <a:gdLst/>
            <a:ahLst/>
            <a:cxnLst/>
            <a:rect l="l" t="t" r="r" b="b"/>
            <a:pathLst>
              <a:path w="10160000" h="18288000" extrusionOk="0">
                <a:moveTo>
                  <a:pt x="0" y="0"/>
                </a:moveTo>
                <a:lnTo>
                  <a:pt x="0" y="18288000"/>
                </a:lnTo>
                <a:lnTo>
                  <a:pt x="10160000" y="18288000"/>
                </a:lnTo>
                <a:lnTo>
                  <a:pt x="10160000" y="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79" name="Google Shape;479;p45"/>
          <p:cNvSpPr txBox="1"/>
          <p:nvPr/>
        </p:nvSpPr>
        <p:spPr>
          <a:xfrm rot="5400000">
            <a:off x="7863570" y="102181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480" name="Google Shape;480;p45"/>
          <p:cNvSpPr txBox="1"/>
          <p:nvPr/>
        </p:nvSpPr>
        <p:spPr>
          <a:xfrm>
            <a:off x="475825" y="492925"/>
            <a:ext cx="6217500" cy="1753800"/>
          </a:xfrm>
          <a:prstGeom prst="rect">
            <a:avLst/>
          </a:prstGeom>
          <a:noFill/>
          <a:ln>
            <a:noFill/>
          </a:ln>
        </p:spPr>
        <p:txBody>
          <a:bodyPr spcFirstLastPara="1" wrap="square" lIns="0" tIns="0" rIns="0" bIns="0" anchor="t" anchorCtr="0">
            <a:noAutofit/>
          </a:bodyPr>
          <a:lstStyle/>
          <a:p>
            <a:pPr marL="12700" marR="0" lvl="0" indent="0" algn="l" rtl="0">
              <a:lnSpc>
                <a:spcPct val="100929"/>
              </a:lnSpc>
              <a:spcBef>
                <a:spcPts val="0"/>
              </a:spcBef>
              <a:spcAft>
                <a:spcPts val="0"/>
              </a:spcAft>
              <a:buNone/>
            </a:pPr>
            <a:r>
              <a:rPr lang="pt-BR" sz="5800" b="1">
                <a:solidFill>
                  <a:srgbClr val="FFFFFF"/>
                </a:solidFill>
              </a:rPr>
              <a:t>O ambiente de desenvolvimento</a:t>
            </a:r>
            <a:endParaRPr sz="58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978"/>
        <p:cNvGrpSpPr/>
        <p:nvPr/>
      </p:nvGrpSpPr>
      <p:grpSpPr>
        <a:xfrm>
          <a:off x="0" y="0"/>
          <a:ext cx="0" cy="0"/>
          <a:chOff x="0" y="0"/>
          <a:chExt cx="0" cy="0"/>
        </a:xfrm>
      </p:grpSpPr>
      <p:sp>
        <p:nvSpPr>
          <p:cNvPr id="979" name="Google Shape;979;p83"/>
          <p:cNvSpPr/>
          <p:nvPr/>
        </p:nvSpPr>
        <p:spPr>
          <a:xfrm>
            <a:off x="-9185" y="0"/>
            <a:ext cx="9144000" cy="5120640"/>
          </a:xfrm>
          <a:custGeom>
            <a:avLst/>
            <a:gdLst/>
            <a:ahLst/>
            <a:cxnLst/>
            <a:rect l="l" t="t" r="r" b="b"/>
            <a:pathLst>
              <a:path w="10160000" h="18288000" extrusionOk="0">
                <a:moveTo>
                  <a:pt x="0" y="0"/>
                </a:moveTo>
                <a:lnTo>
                  <a:pt x="0" y="18288000"/>
                </a:lnTo>
                <a:lnTo>
                  <a:pt x="10160000" y="18288000"/>
                </a:lnTo>
                <a:lnTo>
                  <a:pt x="10160000" y="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80" name="Google Shape;980;p83"/>
          <p:cNvSpPr txBox="1"/>
          <p:nvPr/>
        </p:nvSpPr>
        <p:spPr>
          <a:xfrm rot="5400000">
            <a:off x="7863570" y="102181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981" name="Google Shape;981;p83"/>
          <p:cNvSpPr txBox="1"/>
          <p:nvPr/>
        </p:nvSpPr>
        <p:spPr>
          <a:xfrm>
            <a:off x="475825" y="492925"/>
            <a:ext cx="6217500" cy="1753800"/>
          </a:xfrm>
          <a:prstGeom prst="rect">
            <a:avLst/>
          </a:prstGeom>
          <a:noFill/>
          <a:ln>
            <a:noFill/>
          </a:ln>
        </p:spPr>
        <p:txBody>
          <a:bodyPr spcFirstLastPara="1" wrap="square" lIns="0" tIns="0" rIns="0" bIns="0" anchor="t" anchorCtr="0">
            <a:noAutofit/>
          </a:bodyPr>
          <a:lstStyle/>
          <a:p>
            <a:pPr marL="12700" marR="0" lvl="0" indent="0" algn="l" rtl="0">
              <a:lnSpc>
                <a:spcPct val="100929"/>
              </a:lnSpc>
              <a:spcBef>
                <a:spcPts val="0"/>
              </a:spcBef>
              <a:spcAft>
                <a:spcPts val="0"/>
              </a:spcAft>
              <a:buNone/>
            </a:pPr>
            <a:r>
              <a:rPr lang="pt-BR" sz="5800" b="1">
                <a:solidFill>
                  <a:srgbClr val="FFFFFF"/>
                </a:solidFill>
              </a:rPr>
              <a:t>Tratamento de erros e exceções</a:t>
            </a:r>
            <a:endParaRPr sz="58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985"/>
        <p:cNvGrpSpPr/>
        <p:nvPr/>
      </p:nvGrpSpPr>
      <p:grpSpPr>
        <a:xfrm>
          <a:off x="0" y="0"/>
          <a:ext cx="0" cy="0"/>
          <a:chOff x="0" y="0"/>
          <a:chExt cx="0" cy="0"/>
        </a:xfrm>
      </p:grpSpPr>
      <p:sp>
        <p:nvSpPr>
          <p:cNvPr id="986" name="Google Shape;986;p84"/>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987" name="Google Shape;987;p84"/>
          <p:cNvSpPr txBox="1"/>
          <p:nvPr/>
        </p:nvSpPr>
        <p:spPr>
          <a:xfrm>
            <a:off x="454625" y="392225"/>
            <a:ext cx="7503600" cy="7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Erros e exceções</a:t>
            </a:r>
            <a:endParaRPr sz="2000" b="1"/>
          </a:p>
          <a:p>
            <a:pPr marL="0" lvl="0" indent="0" algn="l" rtl="0">
              <a:spcBef>
                <a:spcPts val="0"/>
              </a:spcBef>
              <a:spcAft>
                <a:spcPts val="0"/>
              </a:spcAft>
              <a:buNone/>
            </a:pPr>
            <a:endParaRPr sz="2000" b="1"/>
          </a:p>
        </p:txBody>
      </p:sp>
      <p:pic>
        <p:nvPicPr>
          <p:cNvPr id="988" name="Google Shape;988;p84"/>
          <p:cNvPicPr preferRelativeResize="0"/>
          <p:nvPr/>
        </p:nvPicPr>
        <p:blipFill rotWithShape="1">
          <a:blip r:embed="rId3">
            <a:alphaModFix/>
          </a:blip>
          <a:srcRect l="2066"/>
          <a:stretch/>
        </p:blipFill>
        <p:spPr>
          <a:xfrm>
            <a:off x="4946925" y="2944550"/>
            <a:ext cx="3208451" cy="1742401"/>
          </a:xfrm>
          <a:prstGeom prst="rect">
            <a:avLst/>
          </a:prstGeom>
          <a:noFill/>
          <a:ln w="28575" cap="flat" cmpd="sng">
            <a:solidFill>
              <a:srgbClr val="A4C2F4"/>
            </a:solidFill>
            <a:prstDash val="solid"/>
            <a:round/>
            <a:headEnd type="none" w="sm" len="sm"/>
            <a:tailEnd type="none" w="sm" len="sm"/>
          </a:ln>
        </p:spPr>
      </p:pic>
      <p:pic>
        <p:nvPicPr>
          <p:cNvPr id="989" name="Google Shape;989;p84"/>
          <p:cNvPicPr preferRelativeResize="0"/>
          <p:nvPr/>
        </p:nvPicPr>
        <p:blipFill>
          <a:blip r:embed="rId4">
            <a:alphaModFix/>
          </a:blip>
          <a:stretch>
            <a:fillRect/>
          </a:stretch>
        </p:blipFill>
        <p:spPr>
          <a:xfrm>
            <a:off x="4572000" y="1326313"/>
            <a:ext cx="4047176" cy="739200"/>
          </a:xfrm>
          <a:prstGeom prst="rect">
            <a:avLst/>
          </a:prstGeom>
          <a:noFill/>
          <a:ln w="28575" cap="flat" cmpd="sng">
            <a:solidFill>
              <a:srgbClr val="A4C2F4"/>
            </a:solidFill>
            <a:prstDash val="solid"/>
            <a:round/>
            <a:headEnd type="none" w="sm" len="sm"/>
            <a:tailEnd type="none" w="sm" len="sm"/>
          </a:ln>
        </p:spPr>
      </p:pic>
      <p:pic>
        <p:nvPicPr>
          <p:cNvPr id="990" name="Google Shape;990;p84"/>
          <p:cNvPicPr preferRelativeResize="0"/>
          <p:nvPr/>
        </p:nvPicPr>
        <p:blipFill>
          <a:blip r:embed="rId5">
            <a:alphaModFix/>
          </a:blip>
          <a:stretch>
            <a:fillRect/>
          </a:stretch>
        </p:blipFill>
        <p:spPr>
          <a:xfrm>
            <a:off x="4572000" y="2169413"/>
            <a:ext cx="3396825" cy="342641"/>
          </a:xfrm>
          <a:prstGeom prst="rect">
            <a:avLst/>
          </a:prstGeom>
          <a:noFill/>
          <a:ln>
            <a:noFill/>
          </a:ln>
        </p:spPr>
      </p:pic>
      <p:sp>
        <p:nvSpPr>
          <p:cNvPr id="991" name="Google Shape;991;p84"/>
          <p:cNvSpPr txBox="1"/>
          <p:nvPr/>
        </p:nvSpPr>
        <p:spPr>
          <a:xfrm>
            <a:off x="5894925" y="960825"/>
            <a:ext cx="1401300" cy="2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200"/>
              <a:t>Cenário ótimo</a:t>
            </a:r>
            <a:endParaRPr sz="1200"/>
          </a:p>
        </p:txBody>
      </p:sp>
      <p:sp>
        <p:nvSpPr>
          <p:cNvPr id="992" name="Google Shape;992;p84"/>
          <p:cNvSpPr txBox="1"/>
          <p:nvPr/>
        </p:nvSpPr>
        <p:spPr>
          <a:xfrm>
            <a:off x="2084175" y="2615950"/>
            <a:ext cx="1401300" cy="2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200"/>
              <a:t>Cenário erro 1:</a:t>
            </a:r>
            <a:endParaRPr sz="1200"/>
          </a:p>
        </p:txBody>
      </p:sp>
      <p:pic>
        <p:nvPicPr>
          <p:cNvPr id="993" name="Google Shape;993;p84"/>
          <p:cNvPicPr preferRelativeResize="0"/>
          <p:nvPr/>
        </p:nvPicPr>
        <p:blipFill>
          <a:blip r:embed="rId6">
            <a:alphaModFix/>
          </a:blip>
          <a:stretch>
            <a:fillRect/>
          </a:stretch>
        </p:blipFill>
        <p:spPr>
          <a:xfrm>
            <a:off x="1014408" y="2961050"/>
            <a:ext cx="3540867" cy="1709400"/>
          </a:xfrm>
          <a:prstGeom prst="rect">
            <a:avLst/>
          </a:prstGeom>
          <a:noFill/>
          <a:ln w="28575" cap="flat" cmpd="sng">
            <a:solidFill>
              <a:srgbClr val="A4C2F4"/>
            </a:solidFill>
            <a:prstDash val="solid"/>
            <a:round/>
            <a:headEnd type="none" w="sm" len="sm"/>
            <a:tailEnd type="none" w="sm" len="sm"/>
          </a:ln>
        </p:spPr>
      </p:pic>
      <p:pic>
        <p:nvPicPr>
          <p:cNvPr id="994" name="Google Shape;994;p84"/>
          <p:cNvPicPr preferRelativeResize="0"/>
          <p:nvPr/>
        </p:nvPicPr>
        <p:blipFill rotWithShape="1">
          <a:blip r:embed="rId7">
            <a:alphaModFix/>
          </a:blip>
          <a:srcRect t="41723" b="30157"/>
          <a:stretch/>
        </p:blipFill>
        <p:spPr>
          <a:xfrm>
            <a:off x="865375" y="4481175"/>
            <a:ext cx="1081700" cy="272300"/>
          </a:xfrm>
          <a:prstGeom prst="rect">
            <a:avLst/>
          </a:prstGeom>
          <a:noFill/>
          <a:ln>
            <a:noFill/>
          </a:ln>
        </p:spPr>
      </p:pic>
      <p:sp>
        <p:nvSpPr>
          <p:cNvPr id="995" name="Google Shape;995;p84"/>
          <p:cNvSpPr txBox="1"/>
          <p:nvPr/>
        </p:nvSpPr>
        <p:spPr>
          <a:xfrm>
            <a:off x="5816563" y="2615950"/>
            <a:ext cx="1401300" cy="2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200"/>
              <a:t>Cenário erro 2:</a:t>
            </a:r>
            <a:endParaRPr sz="1200"/>
          </a:p>
        </p:txBody>
      </p:sp>
      <p:pic>
        <p:nvPicPr>
          <p:cNvPr id="996" name="Google Shape;996;p84"/>
          <p:cNvPicPr preferRelativeResize="0"/>
          <p:nvPr/>
        </p:nvPicPr>
        <p:blipFill rotWithShape="1">
          <a:blip r:embed="rId7">
            <a:alphaModFix/>
          </a:blip>
          <a:srcRect t="41723" b="30157"/>
          <a:stretch/>
        </p:blipFill>
        <p:spPr>
          <a:xfrm>
            <a:off x="4812250" y="4446000"/>
            <a:ext cx="799100" cy="342650"/>
          </a:xfrm>
          <a:prstGeom prst="rect">
            <a:avLst/>
          </a:prstGeom>
          <a:noFill/>
          <a:ln>
            <a:noFill/>
          </a:ln>
        </p:spPr>
      </p:pic>
      <p:pic>
        <p:nvPicPr>
          <p:cNvPr id="997" name="Google Shape;997;p84"/>
          <p:cNvPicPr preferRelativeResize="0"/>
          <p:nvPr/>
        </p:nvPicPr>
        <p:blipFill>
          <a:blip r:embed="rId4">
            <a:alphaModFix/>
          </a:blip>
          <a:stretch>
            <a:fillRect/>
          </a:stretch>
        </p:blipFill>
        <p:spPr>
          <a:xfrm>
            <a:off x="276500" y="1348388"/>
            <a:ext cx="4047176" cy="739200"/>
          </a:xfrm>
          <a:prstGeom prst="rect">
            <a:avLst/>
          </a:prstGeom>
          <a:noFill/>
          <a:ln w="9525" cap="flat" cmpd="sng">
            <a:solidFill>
              <a:srgbClr val="000000"/>
            </a:solidFill>
            <a:prstDash val="solid"/>
            <a:round/>
            <a:headEnd type="none" w="sm" len="sm"/>
            <a:tailEnd type="none" w="sm" len="sm"/>
          </a:ln>
        </p:spPr>
      </p:pic>
      <p:sp>
        <p:nvSpPr>
          <p:cNvPr id="998" name="Google Shape;998;p84"/>
          <p:cNvSpPr txBox="1"/>
          <p:nvPr/>
        </p:nvSpPr>
        <p:spPr>
          <a:xfrm>
            <a:off x="1543763" y="971850"/>
            <a:ext cx="1401300" cy="2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200"/>
              <a:t>Programa</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1"/>
                                        </p:tgtEl>
                                        <p:attrNameLst>
                                          <p:attrName>style.visibility</p:attrName>
                                        </p:attrNameLst>
                                      </p:cBhvr>
                                      <p:to>
                                        <p:strVal val="visible"/>
                                      </p:to>
                                    </p:set>
                                    <p:anim calcmode="lin" valueType="num">
                                      <p:cBhvr additive="base">
                                        <p:cTn id="7" dur="1000"/>
                                        <p:tgtEl>
                                          <p:spTgt spid="99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989"/>
                                        </p:tgtEl>
                                        <p:attrNameLst>
                                          <p:attrName>style.visibility</p:attrName>
                                        </p:attrNameLst>
                                      </p:cBhvr>
                                      <p:to>
                                        <p:strVal val="visible"/>
                                      </p:to>
                                    </p:set>
                                    <p:anim calcmode="lin" valueType="num">
                                      <p:cBhvr additive="base">
                                        <p:cTn id="10" dur="1000"/>
                                        <p:tgtEl>
                                          <p:spTgt spid="989"/>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90"/>
                                        </p:tgtEl>
                                        <p:attrNameLst>
                                          <p:attrName>style.visibility</p:attrName>
                                        </p:attrNameLst>
                                      </p:cBhvr>
                                      <p:to>
                                        <p:strVal val="visible"/>
                                      </p:to>
                                    </p:set>
                                    <p:animEffect transition="in" filter="fade">
                                      <p:cBhvr>
                                        <p:cTn id="14" dur="1000"/>
                                        <p:tgtEl>
                                          <p:spTgt spid="99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92"/>
                                        </p:tgtEl>
                                        <p:attrNameLst>
                                          <p:attrName>style.visibility</p:attrName>
                                        </p:attrNameLst>
                                      </p:cBhvr>
                                      <p:to>
                                        <p:strVal val="visible"/>
                                      </p:to>
                                    </p:set>
                                    <p:anim calcmode="lin" valueType="num">
                                      <p:cBhvr additive="base">
                                        <p:cTn id="19" dur="1000"/>
                                        <p:tgtEl>
                                          <p:spTgt spid="992"/>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0"/>
                                  </p:stCondLst>
                                  <p:childTnLst>
                                    <p:set>
                                      <p:cBhvr>
                                        <p:cTn id="21" dur="1" fill="hold">
                                          <p:stCondLst>
                                            <p:cond delay="0"/>
                                          </p:stCondLst>
                                        </p:cTn>
                                        <p:tgtEl>
                                          <p:spTgt spid="993"/>
                                        </p:tgtEl>
                                        <p:attrNameLst>
                                          <p:attrName>style.visibility</p:attrName>
                                        </p:attrNameLst>
                                      </p:cBhvr>
                                      <p:to>
                                        <p:strVal val="visible"/>
                                      </p:to>
                                    </p:set>
                                    <p:animEffect transition="in" filter="fade">
                                      <p:cBhvr>
                                        <p:cTn id="22" dur="1000"/>
                                        <p:tgtEl>
                                          <p:spTgt spid="993"/>
                                        </p:tgtEl>
                                      </p:cBhvr>
                                    </p:animEffect>
                                  </p:childTnLst>
                                </p:cTn>
                              </p:par>
                              <p:par>
                                <p:cTn id="23" presetID="10" presetClass="entr" presetSubtype="0" fill="hold" nodeType="withEffect">
                                  <p:stCondLst>
                                    <p:cond delay="0"/>
                                  </p:stCondLst>
                                  <p:childTnLst>
                                    <p:set>
                                      <p:cBhvr>
                                        <p:cTn id="24" dur="1" fill="hold">
                                          <p:stCondLst>
                                            <p:cond delay="0"/>
                                          </p:stCondLst>
                                        </p:cTn>
                                        <p:tgtEl>
                                          <p:spTgt spid="994"/>
                                        </p:tgtEl>
                                        <p:attrNameLst>
                                          <p:attrName>style.visibility</p:attrName>
                                        </p:attrNameLst>
                                      </p:cBhvr>
                                      <p:to>
                                        <p:strVal val="visible"/>
                                      </p:to>
                                    </p:set>
                                    <p:animEffect transition="in" filter="fade">
                                      <p:cBhvr>
                                        <p:cTn id="25" dur="1000"/>
                                        <p:tgtEl>
                                          <p:spTgt spid="99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995"/>
                                        </p:tgtEl>
                                        <p:attrNameLst>
                                          <p:attrName>style.visibility</p:attrName>
                                        </p:attrNameLst>
                                      </p:cBhvr>
                                      <p:to>
                                        <p:strVal val="visible"/>
                                      </p:to>
                                    </p:set>
                                    <p:anim calcmode="lin" valueType="num">
                                      <p:cBhvr additive="base">
                                        <p:cTn id="30" dur="1000"/>
                                        <p:tgtEl>
                                          <p:spTgt spid="995"/>
                                        </p:tgtEl>
                                        <p:attrNameLst>
                                          <p:attrName>ppt_x</p:attrName>
                                        </p:attrNameLst>
                                      </p:cBhvr>
                                      <p:tavLst>
                                        <p:tav tm="0">
                                          <p:val>
                                            <p:strVal val="#ppt_x+1"/>
                                          </p:val>
                                        </p:tav>
                                        <p:tav tm="100000">
                                          <p:val>
                                            <p:strVal val="#ppt_x"/>
                                          </p:val>
                                        </p:tav>
                                      </p:tavLst>
                                    </p:anim>
                                  </p:childTnLst>
                                </p:cTn>
                              </p:par>
                              <p:par>
                                <p:cTn id="31" presetID="10" presetClass="entr" presetSubtype="0" fill="hold" nodeType="withEffect">
                                  <p:stCondLst>
                                    <p:cond delay="0"/>
                                  </p:stCondLst>
                                  <p:childTnLst>
                                    <p:set>
                                      <p:cBhvr>
                                        <p:cTn id="32" dur="1" fill="hold">
                                          <p:stCondLst>
                                            <p:cond delay="0"/>
                                          </p:stCondLst>
                                        </p:cTn>
                                        <p:tgtEl>
                                          <p:spTgt spid="988"/>
                                        </p:tgtEl>
                                        <p:attrNameLst>
                                          <p:attrName>style.visibility</p:attrName>
                                        </p:attrNameLst>
                                      </p:cBhvr>
                                      <p:to>
                                        <p:strVal val="visible"/>
                                      </p:to>
                                    </p:set>
                                    <p:animEffect transition="in" filter="fade">
                                      <p:cBhvr>
                                        <p:cTn id="33" dur="1000"/>
                                        <p:tgtEl>
                                          <p:spTgt spid="988"/>
                                        </p:tgtEl>
                                      </p:cBhvr>
                                    </p:animEffect>
                                  </p:childTnLst>
                                </p:cTn>
                              </p:par>
                              <p:par>
                                <p:cTn id="34" presetID="10" presetClass="entr" presetSubtype="0" fill="hold" nodeType="withEffect">
                                  <p:stCondLst>
                                    <p:cond delay="0"/>
                                  </p:stCondLst>
                                  <p:childTnLst>
                                    <p:set>
                                      <p:cBhvr>
                                        <p:cTn id="35" dur="1" fill="hold">
                                          <p:stCondLst>
                                            <p:cond delay="0"/>
                                          </p:stCondLst>
                                        </p:cTn>
                                        <p:tgtEl>
                                          <p:spTgt spid="996"/>
                                        </p:tgtEl>
                                        <p:attrNameLst>
                                          <p:attrName>style.visibility</p:attrName>
                                        </p:attrNameLst>
                                      </p:cBhvr>
                                      <p:to>
                                        <p:strVal val="visible"/>
                                      </p:to>
                                    </p:set>
                                    <p:animEffect transition="in" filter="fade">
                                      <p:cBhvr>
                                        <p:cTn id="36" dur="1000"/>
                                        <p:tgtEl>
                                          <p:spTgt spid="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1002"/>
        <p:cNvGrpSpPr/>
        <p:nvPr/>
      </p:nvGrpSpPr>
      <p:grpSpPr>
        <a:xfrm>
          <a:off x="0" y="0"/>
          <a:ext cx="0" cy="0"/>
          <a:chOff x="0" y="0"/>
          <a:chExt cx="0" cy="0"/>
        </a:xfrm>
      </p:grpSpPr>
      <p:sp>
        <p:nvSpPr>
          <p:cNvPr id="1003" name="Google Shape;1003;p85"/>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1004" name="Google Shape;1004;p85"/>
          <p:cNvSpPr txBox="1"/>
          <p:nvPr/>
        </p:nvSpPr>
        <p:spPr>
          <a:xfrm>
            <a:off x="454625" y="392225"/>
            <a:ext cx="7503600" cy="7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Erros e exceções</a:t>
            </a:r>
            <a:endParaRPr sz="2000" b="1"/>
          </a:p>
          <a:p>
            <a:pPr marL="0" lvl="0" indent="0" algn="l" rtl="0">
              <a:spcBef>
                <a:spcPts val="0"/>
              </a:spcBef>
              <a:spcAft>
                <a:spcPts val="0"/>
              </a:spcAft>
              <a:buNone/>
            </a:pPr>
            <a:endParaRPr sz="2000" b="1"/>
          </a:p>
        </p:txBody>
      </p:sp>
      <p:sp>
        <p:nvSpPr>
          <p:cNvPr id="1005" name="Google Shape;1005;p85"/>
          <p:cNvSpPr txBox="1"/>
          <p:nvPr/>
        </p:nvSpPr>
        <p:spPr>
          <a:xfrm>
            <a:off x="1424125" y="1746950"/>
            <a:ext cx="1401300" cy="2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200"/>
              <a:t>Erro sintático</a:t>
            </a:r>
            <a:endParaRPr sz="1200"/>
          </a:p>
          <a:p>
            <a:pPr marL="0" lvl="0" indent="0" algn="l" rtl="0">
              <a:spcBef>
                <a:spcPts val="0"/>
              </a:spcBef>
              <a:spcAft>
                <a:spcPts val="0"/>
              </a:spcAft>
              <a:buNone/>
            </a:pPr>
            <a:endParaRPr sz="1200"/>
          </a:p>
        </p:txBody>
      </p:sp>
      <p:pic>
        <p:nvPicPr>
          <p:cNvPr id="1006" name="Google Shape;1006;p85"/>
          <p:cNvPicPr preferRelativeResize="0"/>
          <p:nvPr/>
        </p:nvPicPr>
        <p:blipFill rotWithShape="1">
          <a:blip r:embed="rId3">
            <a:alphaModFix/>
          </a:blip>
          <a:srcRect r="44949"/>
          <a:stretch/>
        </p:blipFill>
        <p:spPr>
          <a:xfrm>
            <a:off x="814975" y="2096750"/>
            <a:ext cx="2472049" cy="1011750"/>
          </a:xfrm>
          <a:prstGeom prst="rect">
            <a:avLst/>
          </a:prstGeom>
          <a:noFill/>
          <a:ln w="9525" cap="flat" cmpd="sng">
            <a:solidFill>
              <a:srgbClr val="000000"/>
            </a:solidFill>
            <a:prstDash val="solid"/>
            <a:round/>
            <a:headEnd type="none" w="sm" len="sm"/>
            <a:tailEnd type="none" w="sm" len="sm"/>
          </a:ln>
        </p:spPr>
      </p:pic>
      <p:cxnSp>
        <p:nvCxnSpPr>
          <p:cNvPr id="1007" name="Google Shape;1007;p85"/>
          <p:cNvCxnSpPr/>
          <p:nvPr/>
        </p:nvCxnSpPr>
        <p:spPr>
          <a:xfrm>
            <a:off x="400075" y="2238675"/>
            <a:ext cx="414900" cy="0"/>
          </a:xfrm>
          <a:prstGeom prst="straightConnector1">
            <a:avLst/>
          </a:prstGeom>
          <a:noFill/>
          <a:ln w="9525" cap="flat" cmpd="sng">
            <a:solidFill>
              <a:srgbClr val="E06666"/>
            </a:solidFill>
            <a:prstDash val="solid"/>
            <a:round/>
            <a:headEnd type="none" w="med" len="med"/>
            <a:tailEnd type="triangle" w="med" len="med"/>
          </a:ln>
        </p:spPr>
      </p:cxnSp>
      <p:pic>
        <p:nvPicPr>
          <p:cNvPr id="1008" name="Google Shape;1008;p85"/>
          <p:cNvPicPr preferRelativeResize="0"/>
          <p:nvPr/>
        </p:nvPicPr>
        <p:blipFill>
          <a:blip r:embed="rId4">
            <a:alphaModFix/>
          </a:blip>
          <a:stretch>
            <a:fillRect/>
          </a:stretch>
        </p:blipFill>
        <p:spPr>
          <a:xfrm>
            <a:off x="3704600" y="2031050"/>
            <a:ext cx="4999451" cy="2413549"/>
          </a:xfrm>
          <a:prstGeom prst="rect">
            <a:avLst/>
          </a:prstGeom>
          <a:noFill/>
          <a:ln w="9525" cap="flat" cmpd="sng">
            <a:solidFill>
              <a:srgbClr val="000000"/>
            </a:solidFill>
            <a:prstDash val="solid"/>
            <a:round/>
            <a:headEnd type="none" w="sm" len="sm"/>
            <a:tailEnd type="none" w="sm" len="sm"/>
          </a:ln>
        </p:spPr>
      </p:pic>
      <p:sp>
        <p:nvSpPr>
          <p:cNvPr id="1009" name="Google Shape;1009;p85"/>
          <p:cNvSpPr txBox="1"/>
          <p:nvPr/>
        </p:nvSpPr>
        <p:spPr>
          <a:xfrm>
            <a:off x="5409575" y="1593575"/>
            <a:ext cx="1401300" cy="2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200"/>
              <a:t>Exceção</a:t>
            </a:r>
            <a:endParaRPr sz="1200"/>
          </a:p>
          <a:p>
            <a:pPr marL="0" lvl="0" indent="0" algn="l" rtl="0">
              <a:spcBef>
                <a:spcPts val="0"/>
              </a:spcBef>
              <a:spcAft>
                <a:spcPts val="0"/>
              </a:spcAft>
              <a:buNone/>
            </a:pP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013"/>
        <p:cNvGrpSpPr/>
        <p:nvPr/>
      </p:nvGrpSpPr>
      <p:grpSpPr>
        <a:xfrm>
          <a:off x="0" y="0"/>
          <a:ext cx="0" cy="0"/>
          <a:chOff x="0" y="0"/>
          <a:chExt cx="0" cy="0"/>
        </a:xfrm>
      </p:grpSpPr>
      <p:sp>
        <p:nvSpPr>
          <p:cNvPr id="1014" name="Google Shape;1014;p86"/>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1015" name="Google Shape;1015;p86"/>
          <p:cNvSpPr txBox="1"/>
          <p:nvPr/>
        </p:nvSpPr>
        <p:spPr>
          <a:xfrm>
            <a:off x="454625" y="392225"/>
            <a:ext cx="7503600" cy="7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Tipos de exceções</a:t>
            </a:r>
            <a:endParaRPr sz="2000" b="1"/>
          </a:p>
          <a:p>
            <a:pPr marL="0" lvl="0" indent="0" algn="l" rtl="0">
              <a:spcBef>
                <a:spcPts val="0"/>
              </a:spcBef>
              <a:spcAft>
                <a:spcPts val="0"/>
              </a:spcAft>
              <a:buNone/>
            </a:pPr>
            <a:endParaRPr sz="2000" b="1"/>
          </a:p>
        </p:txBody>
      </p:sp>
      <p:pic>
        <p:nvPicPr>
          <p:cNvPr id="1016" name="Google Shape;1016;p86"/>
          <p:cNvPicPr preferRelativeResize="0"/>
          <p:nvPr/>
        </p:nvPicPr>
        <p:blipFill>
          <a:blip r:embed="rId3">
            <a:alphaModFix/>
          </a:blip>
          <a:stretch>
            <a:fillRect/>
          </a:stretch>
        </p:blipFill>
        <p:spPr>
          <a:xfrm>
            <a:off x="1250350" y="988225"/>
            <a:ext cx="6363400" cy="3707274"/>
          </a:xfrm>
          <a:prstGeom prst="rect">
            <a:avLst/>
          </a:prstGeom>
          <a:noFill/>
          <a:ln>
            <a:noFill/>
          </a:ln>
        </p:spPr>
      </p:pic>
      <p:pic>
        <p:nvPicPr>
          <p:cNvPr id="1017" name="Google Shape;1017;p86"/>
          <p:cNvPicPr preferRelativeResize="0"/>
          <p:nvPr/>
        </p:nvPicPr>
        <p:blipFill rotWithShape="1">
          <a:blip r:embed="rId4">
            <a:alphaModFix/>
          </a:blip>
          <a:srcRect t="40215" b="30471"/>
          <a:stretch/>
        </p:blipFill>
        <p:spPr>
          <a:xfrm>
            <a:off x="3604525" y="2617673"/>
            <a:ext cx="2063150" cy="604775"/>
          </a:xfrm>
          <a:prstGeom prst="rect">
            <a:avLst/>
          </a:prstGeom>
          <a:noFill/>
          <a:ln>
            <a:noFill/>
          </a:ln>
        </p:spPr>
      </p:pic>
      <p:pic>
        <p:nvPicPr>
          <p:cNvPr id="1018" name="Google Shape;1018;p86"/>
          <p:cNvPicPr preferRelativeResize="0"/>
          <p:nvPr/>
        </p:nvPicPr>
        <p:blipFill rotWithShape="1">
          <a:blip r:embed="rId4">
            <a:alphaModFix/>
          </a:blip>
          <a:srcRect t="40220" b="31176"/>
          <a:stretch/>
        </p:blipFill>
        <p:spPr>
          <a:xfrm>
            <a:off x="1004200" y="2571750"/>
            <a:ext cx="3027925" cy="789900"/>
          </a:xfrm>
          <a:prstGeom prst="rect">
            <a:avLst/>
          </a:prstGeom>
          <a:noFill/>
          <a:ln>
            <a:noFill/>
          </a:ln>
        </p:spPr>
      </p:pic>
      <p:pic>
        <p:nvPicPr>
          <p:cNvPr id="1019" name="Google Shape;1019;p86"/>
          <p:cNvPicPr preferRelativeResize="0"/>
          <p:nvPr/>
        </p:nvPicPr>
        <p:blipFill rotWithShape="1">
          <a:blip r:embed="rId4">
            <a:alphaModFix/>
          </a:blip>
          <a:srcRect t="41723" b="30157"/>
          <a:stretch/>
        </p:blipFill>
        <p:spPr>
          <a:xfrm>
            <a:off x="4619325" y="4108369"/>
            <a:ext cx="3027925" cy="85143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023"/>
        <p:cNvGrpSpPr/>
        <p:nvPr/>
      </p:nvGrpSpPr>
      <p:grpSpPr>
        <a:xfrm>
          <a:off x="0" y="0"/>
          <a:ext cx="0" cy="0"/>
          <a:chOff x="0" y="0"/>
          <a:chExt cx="0" cy="0"/>
        </a:xfrm>
      </p:grpSpPr>
      <p:sp>
        <p:nvSpPr>
          <p:cNvPr id="1024" name="Google Shape;1024;p87"/>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1025" name="Google Shape;1025;p87"/>
          <p:cNvSpPr txBox="1"/>
          <p:nvPr/>
        </p:nvSpPr>
        <p:spPr>
          <a:xfrm>
            <a:off x="454625" y="392225"/>
            <a:ext cx="7503600" cy="7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Como tratar exceções?</a:t>
            </a:r>
            <a:endParaRPr sz="2000" b="1"/>
          </a:p>
          <a:p>
            <a:pPr marL="0" lvl="0" indent="0" algn="l" rtl="0">
              <a:spcBef>
                <a:spcPts val="0"/>
              </a:spcBef>
              <a:spcAft>
                <a:spcPts val="0"/>
              </a:spcAft>
              <a:buNone/>
            </a:pPr>
            <a:endParaRPr sz="2000" b="1"/>
          </a:p>
        </p:txBody>
      </p:sp>
      <p:pic>
        <p:nvPicPr>
          <p:cNvPr id="1026" name="Google Shape;1026;p87"/>
          <p:cNvPicPr preferRelativeResize="0"/>
          <p:nvPr/>
        </p:nvPicPr>
        <p:blipFill>
          <a:blip r:embed="rId3">
            <a:alphaModFix/>
          </a:blip>
          <a:stretch>
            <a:fillRect/>
          </a:stretch>
        </p:blipFill>
        <p:spPr>
          <a:xfrm>
            <a:off x="4572000" y="2862675"/>
            <a:ext cx="3848449" cy="1386325"/>
          </a:xfrm>
          <a:prstGeom prst="rect">
            <a:avLst/>
          </a:prstGeom>
          <a:noFill/>
          <a:ln>
            <a:noFill/>
          </a:ln>
        </p:spPr>
      </p:pic>
      <p:sp>
        <p:nvSpPr>
          <p:cNvPr id="1027" name="Google Shape;1027;p87"/>
          <p:cNvSpPr txBox="1"/>
          <p:nvPr/>
        </p:nvSpPr>
        <p:spPr>
          <a:xfrm>
            <a:off x="7567450" y="4831000"/>
            <a:ext cx="9207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028" name="Google Shape;1028;p87"/>
          <p:cNvSpPr txBox="1"/>
          <p:nvPr/>
        </p:nvSpPr>
        <p:spPr>
          <a:xfrm>
            <a:off x="7794000" y="4671125"/>
            <a:ext cx="12012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latin typeface="Calibri"/>
                <a:ea typeface="Calibri"/>
                <a:cs typeface="Calibri"/>
                <a:sym typeface="Calibri"/>
              </a:rPr>
              <a:t>vamos codar?</a:t>
            </a:r>
            <a:endParaRPr b="1">
              <a:latin typeface="Calibri"/>
              <a:ea typeface="Calibri"/>
              <a:cs typeface="Calibri"/>
              <a:sym typeface="Calibri"/>
            </a:endParaRPr>
          </a:p>
        </p:txBody>
      </p:sp>
      <p:sp>
        <p:nvSpPr>
          <p:cNvPr id="1029" name="Google Shape;1029;p87"/>
          <p:cNvSpPr/>
          <p:nvPr/>
        </p:nvSpPr>
        <p:spPr>
          <a:xfrm>
            <a:off x="876300" y="1624475"/>
            <a:ext cx="920700" cy="3390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Try</a:t>
            </a:r>
            <a:endParaRPr/>
          </a:p>
        </p:txBody>
      </p:sp>
      <p:sp>
        <p:nvSpPr>
          <p:cNvPr id="1030" name="Google Shape;1030;p87"/>
          <p:cNvSpPr/>
          <p:nvPr/>
        </p:nvSpPr>
        <p:spPr>
          <a:xfrm>
            <a:off x="876300" y="2750550"/>
            <a:ext cx="920700" cy="3390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Except</a:t>
            </a:r>
            <a:endParaRPr/>
          </a:p>
        </p:txBody>
      </p:sp>
      <p:sp>
        <p:nvSpPr>
          <p:cNvPr id="1031" name="Google Shape;1031;p87"/>
          <p:cNvSpPr/>
          <p:nvPr/>
        </p:nvSpPr>
        <p:spPr>
          <a:xfrm>
            <a:off x="1870075" y="2017600"/>
            <a:ext cx="207600" cy="589800"/>
          </a:xfrm>
          <a:prstGeom prst="leftBrace">
            <a:avLst>
              <a:gd name="adj1" fmla="val 50000"/>
              <a:gd name="adj2" fmla="val 500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7"/>
          <p:cNvSpPr txBox="1"/>
          <p:nvPr/>
        </p:nvSpPr>
        <p:spPr>
          <a:xfrm>
            <a:off x="2077675" y="2017600"/>
            <a:ext cx="1528800" cy="73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000">
                <a:latin typeface="Calibri"/>
                <a:ea typeface="Calibri"/>
                <a:cs typeface="Calibri"/>
                <a:sym typeface="Calibri"/>
              </a:rPr>
              <a:t>Operações que prevemos que por algum motivo podem dar errado</a:t>
            </a:r>
            <a:endParaRPr sz="1000">
              <a:latin typeface="Calibri"/>
              <a:ea typeface="Calibri"/>
              <a:cs typeface="Calibri"/>
              <a:sym typeface="Calibri"/>
            </a:endParaRPr>
          </a:p>
        </p:txBody>
      </p:sp>
      <p:sp>
        <p:nvSpPr>
          <p:cNvPr id="1033" name="Google Shape;1033;p87"/>
          <p:cNvSpPr/>
          <p:nvPr/>
        </p:nvSpPr>
        <p:spPr>
          <a:xfrm>
            <a:off x="1870075" y="3084400"/>
            <a:ext cx="207600" cy="589800"/>
          </a:xfrm>
          <a:prstGeom prst="leftBrace">
            <a:avLst>
              <a:gd name="adj1" fmla="val 50000"/>
              <a:gd name="adj2" fmla="val 500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7"/>
          <p:cNvSpPr txBox="1"/>
          <p:nvPr/>
        </p:nvSpPr>
        <p:spPr>
          <a:xfrm>
            <a:off x="2077675" y="3084400"/>
            <a:ext cx="1528800" cy="7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latin typeface="Calibri"/>
                <a:ea typeface="Calibri"/>
                <a:cs typeface="Calibri"/>
                <a:sym typeface="Calibri"/>
              </a:rPr>
              <a:t>Código a ser executado caso a tentativa acima falhe</a:t>
            </a:r>
            <a:endParaRPr sz="1000">
              <a:latin typeface="Calibri"/>
              <a:ea typeface="Calibri"/>
              <a:cs typeface="Calibri"/>
              <a:sym typeface="Calibri"/>
            </a:endParaRPr>
          </a:p>
        </p:txBody>
      </p:sp>
      <p:pic>
        <p:nvPicPr>
          <p:cNvPr id="1035" name="Google Shape;1035;p87"/>
          <p:cNvPicPr preferRelativeResize="0"/>
          <p:nvPr/>
        </p:nvPicPr>
        <p:blipFill>
          <a:blip r:embed="rId4">
            <a:alphaModFix/>
          </a:blip>
          <a:stretch>
            <a:fillRect/>
          </a:stretch>
        </p:blipFill>
        <p:spPr>
          <a:xfrm>
            <a:off x="4572000" y="1319350"/>
            <a:ext cx="3803925" cy="739200"/>
          </a:xfrm>
          <a:prstGeom prst="rect">
            <a:avLst/>
          </a:prstGeom>
          <a:noFill/>
          <a:ln>
            <a:noFill/>
          </a:ln>
        </p:spPr>
      </p:pic>
      <p:sp>
        <p:nvSpPr>
          <p:cNvPr id="1036" name="Google Shape;1036;p87"/>
          <p:cNvSpPr txBox="1"/>
          <p:nvPr/>
        </p:nvSpPr>
        <p:spPr>
          <a:xfrm>
            <a:off x="6059375" y="935825"/>
            <a:ext cx="7986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200"/>
              <a:t>Antes</a:t>
            </a:r>
            <a:endParaRPr sz="1200"/>
          </a:p>
        </p:txBody>
      </p:sp>
      <p:sp>
        <p:nvSpPr>
          <p:cNvPr id="1037" name="Google Shape;1037;p87"/>
          <p:cNvSpPr txBox="1"/>
          <p:nvPr/>
        </p:nvSpPr>
        <p:spPr>
          <a:xfrm>
            <a:off x="6136925" y="2401350"/>
            <a:ext cx="7986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200"/>
              <a:t>Depois</a:t>
            </a:r>
            <a:endParaRPr sz="1200"/>
          </a:p>
        </p:txBody>
      </p:sp>
      <p:sp>
        <p:nvSpPr>
          <p:cNvPr id="1038" name="Google Shape;1038;p87"/>
          <p:cNvSpPr/>
          <p:nvPr/>
        </p:nvSpPr>
        <p:spPr>
          <a:xfrm>
            <a:off x="589700" y="1233750"/>
            <a:ext cx="3297900" cy="2806500"/>
          </a:xfrm>
          <a:prstGeom prst="roundRect">
            <a:avLst>
              <a:gd name="adj" fmla="val 16667"/>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1000"/>
                                        <p:tgtEl>
                                          <p:spTgt spid="1036"/>
                                        </p:tgtEl>
                                      </p:cBhvr>
                                    </p:animEffect>
                                  </p:childTnLst>
                                </p:cTn>
                              </p:par>
                              <p:par>
                                <p:cTn id="8" presetID="10" presetClass="entr" presetSubtype="0" fill="hold" nodeType="withEffect">
                                  <p:stCondLst>
                                    <p:cond delay="0"/>
                                  </p:stCondLst>
                                  <p:childTnLst>
                                    <p:set>
                                      <p:cBhvr>
                                        <p:cTn id="9" dur="1" fill="hold">
                                          <p:stCondLst>
                                            <p:cond delay="0"/>
                                          </p:stCondLst>
                                        </p:cTn>
                                        <p:tgtEl>
                                          <p:spTgt spid="1035"/>
                                        </p:tgtEl>
                                        <p:attrNameLst>
                                          <p:attrName>style.visibility</p:attrName>
                                        </p:attrNameLst>
                                      </p:cBhvr>
                                      <p:to>
                                        <p:strVal val="visible"/>
                                      </p:to>
                                    </p:set>
                                    <p:animEffect transition="in" filter="fade">
                                      <p:cBhvr>
                                        <p:cTn id="10" dur="1000"/>
                                        <p:tgtEl>
                                          <p:spTgt spid="10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7"/>
                                        </p:tgtEl>
                                        <p:attrNameLst>
                                          <p:attrName>style.visibility</p:attrName>
                                        </p:attrNameLst>
                                      </p:cBhvr>
                                      <p:to>
                                        <p:strVal val="visible"/>
                                      </p:to>
                                    </p:set>
                                    <p:animEffect transition="in" filter="fade">
                                      <p:cBhvr>
                                        <p:cTn id="15" dur="1000"/>
                                        <p:tgtEl>
                                          <p:spTgt spid="1037"/>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485" name="Google Shape;485;p46"/>
          <p:cNvSpPr/>
          <p:nvPr/>
        </p:nvSpPr>
        <p:spPr>
          <a:xfrm>
            <a:off x="2097750" y="2770325"/>
            <a:ext cx="1757400" cy="755700"/>
          </a:xfrm>
          <a:prstGeom prst="ellipse">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487" name="Google Shape;487;p46"/>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Anaconda</a:t>
            </a: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p:txBody>
      </p:sp>
      <p:pic>
        <p:nvPicPr>
          <p:cNvPr id="488" name="Google Shape;488;p46"/>
          <p:cNvPicPr preferRelativeResize="0"/>
          <p:nvPr/>
        </p:nvPicPr>
        <p:blipFill>
          <a:blip r:embed="rId3">
            <a:alphaModFix/>
          </a:blip>
          <a:stretch>
            <a:fillRect/>
          </a:stretch>
        </p:blipFill>
        <p:spPr>
          <a:xfrm>
            <a:off x="4724400" y="0"/>
            <a:ext cx="4419600" cy="1390650"/>
          </a:xfrm>
          <a:prstGeom prst="rect">
            <a:avLst/>
          </a:prstGeom>
          <a:noFill/>
          <a:ln>
            <a:noFill/>
          </a:ln>
        </p:spPr>
      </p:pic>
      <p:sp>
        <p:nvSpPr>
          <p:cNvPr id="489" name="Google Shape;489;p46"/>
          <p:cNvSpPr txBox="1"/>
          <p:nvPr/>
        </p:nvSpPr>
        <p:spPr>
          <a:xfrm>
            <a:off x="1414850" y="1566600"/>
            <a:ext cx="1697700" cy="69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pt-BR" sz="1000">
                <a:solidFill>
                  <a:srgbClr val="292929"/>
                </a:solidFill>
                <a:highlight>
                  <a:schemeClr val="lt1"/>
                </a:highlight>
              </a:rPr>
              <a:t>Ferramentas para análise de dados em um único arquivo</a:t>
            </a:r>
            <a:endParaRPr sz="1000"/>
          </a:p>
        </p:txBody>
      </p:sp>
      <p:sp>
        <p:nvSpPr>
          <p:cNvPr id="490" name="Google Shape;490;p46"/>
          <p:cNvSpPr/>
          <p:nvPr/>
        </p:nvSpPr>
        <p:spPr>
          <a:xfrm>
            <a:off x="1262500" y="1401150"/>
            <a:ext cx="1888800" cy="1021200"/>
          </a:xfrm>
          <a:prstGeom prst="ellipse">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 name="Google Shape;491;p46"/>
          <p:cNvPicPr preferRelativeResize="0"/>
          <p:nvPr/>
        </p:nvPicPr>
        <p:blipFill>
          <a:blip r:embed="rId4">
            <a:alphaModFix/>
          </a:blip>
          <a:stretch>
            <a:fillRect/>
          </a:stretch>
        </p:blipFill>
        <p:spPr>
          <a:xfrm>
            <a:off x="4111875" y="1401138"/>
            <a:ext cx="4754625" cy="2825865"/>
          </a:xfrm>
          <a:prstGeom prst="rect">
            <a:avLst/>
          </a:prstGeom>
          <a:noFill/>
          <a:ln>
            <a:noFill/>
          </a:ln>
        </p:spPr>
      </p:pic>
      <p:sp>
        <p:nvSpPr>
          <p:cNvPr id="492" name="Google Shape;492;p46"/>
          <p:cNvSpPr txBox="1"/>
          <p:nvPr/>
        </p:nvSpPr>
        <p:spPr>
          <a:xfrm>
            <a:off x="833675" y="2770325"/>
            <a:ext cx="8679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t>Praticidade</a:t>
            </a:r>
            <a:endParaRPr sz="1000"/>
          </a:p>
        </p:txBody>
      </p:sp>
      <p:sp>
        <p:nvSpPr>
          <p:cNvPr id="493" name="Google Shape;493;p46"/>
          <p:cNvSpPr/>
          <p:nvPr/>
        </p:nvSpPr>
        <p:spPr>
          <a:xfrm>
            <a:off x="681275" y="2663775"/>
            <a:ext cx="1075200" cy="619800"/>
          </a:xfrm>
          <a:prstGeom prst="ellipse">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805250" y="3525000"/>
            <a:ext cx="1358700" cy="755700"/>
          </a:xfrm>
          <a:prstGeom prst="ellipse">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a:t>Free e Open-Source</a:t>
            </a:r>
            <a:endParaRPr sz="1000"/>
          </a:p>
        </p:txBody>
      </p:sp>
      <p:sp>
        <p:nvSpPr>
          <p:cNvPr id="495" name="Google Shape;495;p46"/>
          <p:cNvSpPr txBox="1"/>
          <p:nvPr/>
        </p:nvSpPr>
        <p:spPr>
          <a:xfrm>
            <a:off x="2095350" y="3003475"/>
            <a:ext cx="17574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50">
                <a:solidFill>
                  <a:srgbClr val="202122"/>
                </a:solidFill>
                <a:highlight>
                  <a:srgbClr val="FFFFFF"/>
                </a:highlight>
              </a:rPr>
              <a:t>Windows, Linux, e macOS</a:t>
            </a:r>
            <a:endParaRPr/>
          </a:p>
        </p:txBody>
      </p:sp>
      <p:sp>
        <p:nvSpPr>
          <p:cNvPr id="496" name="Google Shape;496;p46"/>
          <p:cNvSpPr/>
          <p:nvPr/>
        </p:nvSpPr>
        <p:spPr>
          <a:xfrm>
            <a:off x="5954225" y="1847400"/>
            <a:ext cx="867900" cy="11559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500"/>
        <p:cNvGrpSpPr/>
        <p:nvPr/>
      </p:nvGrpSpPr>
      <p:grpSpPr>
        <a:xfrm>
          <a:off x="0" y="0"/>
          <a:ext cx="0" cy="0"/>
          <a:chOff x="0" y="0"/>
          <a:chExt cx="0" cy="0"/>
        </a:xfrm>
      </p:grpSpPr>
      <p:sp>
        <p:nvSpPr>
          <p:cNvPr id="501" name="Google Shape;501;p47"/>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502" name="Google Shape;502;p47"/>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Jupyter notebook</a:t>
            </a: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p:txBody>
      </p:sp>
      <p:pic>
        <p:nvPicPr>
          <p:cNvPr id="503" name="Google Shape;503;p47"/>
          <p:cNvPicPr preferRelativeResize="0"/>
          <p:nvPr/>
        </p:nvPicPr>
        <p:blipFill>
          <a:blip r:embed="rId3">
            <a:alphaModFix/>
          </a:blip>
          <a:stretch>
            <a:fillRect/>
          </a:stretch>
        </p:blipFill>
        <p:spPr>
          <a:xfrm>
            <a:off x="4271725" y="752250"/>
            <a:ext cx="3777700" cy="2613375"/>
          </a:xfrm>
          <a:prstGeom prst="rect">
            <a:avLst/>
          </a:prstGeom>
          <a:noFill/>
          <a:ln>
            <a:noFill/>
          </a:ln>
        </p:spPr>
      </p:pic>
      <p:sp>
        <p:nvSpPr>
          <p:cNvPr id="504" name="Google Shape;504;p47"/>
          <p:cNvSpPr txBox="1"/>
          <p:nvPr/>
        </p:nvSpPr>
        <p:spPr>
          <a:xfrm>
            <a:off x="1201125" y="1490713"/>
            <a:ext cx="2925300" cy="127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200"/>
              <a:t>Ambiente computacional web;</a:t>
            </a:r>
            <a:endParaRPr sz="1200"/>
          </a:p>
          <a:p>
            <a:pPr marL="0" lvl="0" indent="0" algn="l" rtl="0">
              <a:spcBef>
                <a:spcPts val="0"/>
              </a:spcBef>
              <a:spcAft>
                <a:spcPts val="0"/>
              </a:spcAft>
              <a:buNone/>
            </a:pPr>
            <a:r>
              <a:rPr lang="pt-BR" sz="1200"/>
              <a:t>Códigos, gráficos, textos;</a:t>
            </a:r>
            <a:endParaRPr sz="1200"/>
          </a:p>
          <a:p>
            <a:pPr marL="0" lvl="0" indent="0" algn="l" rtl="0">
              <a:spcBef>
                <a:spcPts val="0"/>
              </a:spcBef>
              <a:spcAft>
                <a:spcPts val="0"/>
              </a:spcAft>
              <a:buNone/>
            </a:pPr>
            <a:r>
              <a:rPr lang="pt-BR" sz="1200">
                <a:solidFill>
                  <a:srgbClr val="292929"/>
                </a:solidFill>
                <a:highlight>
                  <a:srgbClr val="FFFFFF"/>
                </a:highlight>
              </a:rPr>
              <a:t>Sequências de células de códigos;</a:t>
            </a:r>
            <a:endParaRPr sz="1200">
              <a:solidFill>
                <a:srgbClr val="292929"/>
              </a:solidFill>
              <a:highlight>
                <a:srgbClr val="FFFFFF"/>
              </a:highlight>
            </a:endParaRPr>
          </a:p>
          <a:p>
            <a:pPr marL="0" lvl="0" indent="0" algn="l" rtl="0">
              <a:spcBef>
                <a:spcPts val="0"/>
              </a:spcBef>
              <a:spcAft>
                <a:spcPts val="0"/>
              </a:spcAft>
              <a:buNone/>
            </a:pPr>
            <a:r>
              <a:rPr lang="pt-BR" sz="1200"/>
              <a:t>Organização;</a:t>
            </a:r>
            <a:endParaRPr sz="1200"/>
          </a:p>
          <a:p>
            <a:pPr marL="0" lvl="0" indent="0" algn="l" rtl="0">
              <a:spcBef>
                <a:spcPts val="0"/>
              </a:spcBef>
              <a:spcAft>
                <a:spcPts val="0"/>
              </a:spcAft>
              <a:buNone/>
            </a:pPr>
            <a:r>
              <a:rPr lang="pt-BR" sz="1200"/>
              <a:t>Didático;</a:t>
            </a:r>
            <a:endParaRPr sz="1200"/>
          </a:p>
          <a:p>
            <a:pPr marL="0" lvl="0" indent="0" algn="l" rtl="0">
              <a:spcBef>
                <a:spcPts val="0"/>
              </a:spcBef>
              <a:spcAft>
                <a:spcPts val="0"/>
              </a:spcAft>
              <a:buNone/>
            </a:pPr>
            <a:endParaRPr>
              <a:latin typeface="Calibri"/>
              <a:ea typeface="Calibri"/>
              <a:cs typeface="Calibri"/>
              <a:sym typeface="Calibri"/>
            </a:endParaRPr>
          </a:p>
        </p:txBody>
      </p:sp>
      <p:sp>
        <p:nvSpPr>
          <p:cNvPr id="505" name="Google Shape;505;p47"/>
          <p:cNvSpPr txBox="1"/>
          <p:nvPr/>
        </p:nvSpPr>
        <p:spPr>
          <a:xfrm>
            <a:off x="2380275" y="4207800"/>
            <a:ext cx="16467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Calibri"/>
                <a:ea typeface="Calibri"/>
                <a:cs typeface="Calibri"/>
                <a:sym typeface="Calibri"/>
              </a:rPr>
              <a:t>= Julia + Python e R</a:t>
            </a:r>
            <a:endParaRPr>
              <a:latin typeface="Calibri"/>
              <a:ea typeface="Calibri"/>
              <a:cs typeface="Calibri"/>
              <a:sym typeface="Calibri"/>
            </a:endParaRPr>
          </a:p>
        </p:txBody>
      </p:sp>
      <p:pic>
        <p:nvPicPr>
          <p:cNvPr id="506" name="Google Shape;506;p47"/>
          <p:cNvPicPr preferRelativeResize="0"/>
          <p:nvPr/>
        </p:nvPicPr>
        <p:blipFill rotWithShape="1">
          <a:blip r:embed="rId3">
            <a:alphaModFix/>
          </a:blip>
          <a:srcRect l="1040" r="79588" b="94183"/>
          <a:stretch/>
        </p:blipFill>
        <p:spPr>
          <a:xfrm>
            <a:off x="1537725" y="4314350"/>
            <a:ext cx="900676" cy="213100"/>
          </a:xfrm>
          <a:prstGeom prst="rect">
            <a:avLst/>
          </a:prstGeom>
          <a:noFill/>
          <a:ln>
            <a:noFill/>
          </a:ln>
        </p:spPr>
      </p:pic>
      <p:pic>
        <p:nvPicPr>
          <p:cNvPr id="507" name="Google Shape;507;p47"/>
          <p:cNvPicPr preferRelativeResize="0"/>
          <p:nvPr/>
        </p:nvPicPr>
        <p:blipFill>
          <a:blip r:embed="rId4">
            <a:alphaModFix/>
          </a:blip>
          <a:stretch>
            <a:fillRect/>
          </a:stretch>
        </p:blipFill>
        <p:spPr>
          <a:xfrm>
            <a:off x="4126425" y="3808250"/>
            <a:ext cx="707101" cy="883876"/>
          </a:xfrm>
          <a:prstGeom prst="rect">
            <a:avLst/>
          </a:prstGeom>
          <a:noFill/>
          <a:ln>
            <a:noFill/>
          </a:ln>
        </p:spPr>
      </p:pic>
      <p:sp>
        <p:nvSpPr>
          <p:cNvPr id="508" name="Google Shape;508;p47"/>
          <p:cNvSpPr txBox="1"/>
          <p:nvPr/>
        </p:nvSpPr>
        <p:spPr>
          <a:xfrm>
            <a:off x="4932975" y="4074850"/>
            <a:ext cx="3930000" cy="3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200">
                <a:highlight>
                  <a:srgbClr val="FFFFFF"/>
                </a:highlight>
                <a:uFill>
                  <a:noFill/>
                </a:uFill>
                <a:hlinkClick r:id="rId5"/>
              </a:rPr>
              <a:t>Galileu</a:t>
            </a:r>
            <a:r>
              <a:rPr lang="pt-BR" sz="1200">
                <a:highlight>
                  <a:srgbClr val="FFFFFF"/>
                </a:highlight>
              </a:rPr>
              <a:t> que registram a descoberta das </a:t>
            </a:r>
            <a:r>
              <a:rPr lang="pt-BR" sz="1200">
                <a:highlight>
                  <a:srgbClr val="FFFFFF"/>
                </a:highlight>
                <a:uFill>
                  <a:noFill/>
                </a:uFill>
                <a:hlinkClick r:id="rId6"/>
              </a:rPr>
              <a:t>luas de Júpiter</a:t>
            </a:r>
            <a:r>
              <a:rPr lang="pt-BR" sz="1200">
                <a:highlight>
                  <a:srgbClr val="FFFFFF"/>
                </a:highlight>
              </a:rPr>
              <a:t>.</a:t>
            </a:r>
            <a:endParaRPr sz="1200"/>
          </a:p>
        </p:txBody>
      </p:sp>
      <p:pic>
        <p:nvPicPr>
          <p:cNvPr id="509" name="Google Shape;509;p47"/>
          <p:cNvPicPr preferRelativeResize="0"/>
          <p:nvPr/>
        </p:nvPicPr>
        <p:blipFill>
          <a:blip r:embed="rId7">
            <a:alphaModFix/>
          </a:blip>
          <a:stretch>
            <a:fillRect/>
          </a:stretch>
        </p:blipFill>
        <p:spPr>
          <a:xfrm>
            <a:off x="454615" y="4061775"/>
            <a:ext cx="951825" cy="552775"/>
          </a:xfrm>
          <a:prstGeom prst="rect">
            <a:avLst/>
          </a:prstGeom>
          <a:noFill/>
          <a:ln>
            <a:noFill/>
          </a:ln>
        </p:spPr>
      </p:pic>
      <p:sp>
        <p:nvSpPr>
          <p:cNvPr id="510" name="Google Shape;510;p47"/>
          <p:cNvSpPr/>
          <p:nvPr/>
        </p:nvSpPr>
        <p:spPr>
          <a:xfrm>
            <a:off x="416525" y="3733150"/>
            <a:ext cx="8388300" cy="10944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514"/>
        <p:cNvGrpSpPr/>
        <p:nvPr/>
      </p:nvGrpSpPr>
      <p:grpSpPr>
        <a:xfrm>
          <a:off x="0" y="0"/>
          <a:ext cx="0" cy="0"/>
          <a:chOff x="0" y="0"/>
          <a:chExt cx="0" cy="0"/>
        </a:xfrm>
      </p:grpSpPr>
      <p:sp>
        <p:nvSpPr>
          <p:cNvPr id="515" name="Google Shape;515;p48"/>
          <p:cNvSpPr txBox="1"/>
          <p:nvPr/>
        </p:nvSpPr>
        <p:spPr>
          <a:xfrm>
            <a:off x="454625" y="392225"/>
            <a:ext cx="6480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p>
        </p:txBody>
      </p:sp>
      <p:sp>
        <p:nvSpPr>
          <p:cNvPr id="516" name="Google Shape;516;p48"/>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Instalando o ambiente</a:t>
            </a: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p:txBody>
      </p:sp>
      <p:sp>
        <p:nvSpPr>
          <p:cNvPr id="517" name="Google Shape;517;p48"/>
          <p:cNvSpPr txBox="1"/>
          <p:nvPr/>
        </p:nvSpPr>
        <p:spPr>
          <a:xfrm>
            <a:off x="561825" y="1230175"/>
            <a:ext cx="7952700" cy="344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pt-BR">
                <a:latin typeface="Calibri"/>
                <a:ea typeface="Calibri"/>
                <a:cs typeface="Calibri"/>
                <a:sym typeface="Calibri"/>
              </a:rPr>
              <a:t>Acessar o site: </a:t>
            </a:r>
            <a:r>
              <a:rPr lang="pt-BR" sz="1100" u="sng">
                <a:solidFill>
                  <a:schemeClr val="hlink"/>
                </a:solidFill>
                <a:hlinkClick r:id="rId3"/>
              </a:rPr>
              <a:t>https://www.anaconda.com/products/individual</a:t>
            </a:r>
            <a:r>
              <a:rPr lang="pt-BR">
                <a:latin typeface="Calibri"/>
                <a:ea typeface="Calibri"/>
                <a:cs typeface="Calibri"/>
                <a:sym typeface="Calibri"/>
              </a:rPr>
              <a: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pt-BR">
                <a:latin typeface="Calibri"/>
                <a:ea typeface="Calibri"/>
                <a:cs typeface="Calibri"/>
                <a:sym typeface="Calibri"/>
              </a:rPr>
              <a:t>No fim da página (Anaconda Installers), escolher qual instalador de anaconda de acordo com seu sistema operacional;</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pt-BR">
                <a:latin typeface="Calibri"/>
                <a:ea typeface="Calibri"/>
                <a:cs typeface="Calibri"/>
                <a:sym typeface="Calibri"/>
              </a:rPr>
              <a:t>NNF (Instalador next-next-finish)</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pt-BR">
                <a:latin typeface="Calibri"/>
                <a:ea typeface="Calibri"/>
                <a:cs typeface="Calibri"/>
                <a:sym typeface="Calibri"/>
              </a:rPr>
              <a:t>Abrimos o anaconda navigator;</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pt-BR">
                <a:latin typeface="Calibri"/>
                <a:ea typeface="Calibri"/>
                <a:cs typeface="Calibri"/>
                <a:sym typeface="Calibri"/>
              </a:rPr>
              <a:t>Launch jupyter;</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2" name="Google Shape;522;p49"/>
          <p:cNvSpPr txBox="1"/>
          <p:nvPr/>
        </p:nvSpPr>
        <p:spPr>
          <a:xfrm>
            <a:off x="530750" y="1325975"/>
            <a:ext cx="81501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200"/>
              <a:t>Acessar o site </a:t>
            </a:r>
            <a:r>
              <a:rPr lang="pt-BR" sz="1200" u="sng">
                <a:solidFill>
                  <a:schemeClr val="hlink"/>
                </a:solidFill>
                <a:hlinkClick r:id="rId3"/>
              </a:rPr>
              <a:t>https://docs.anaconda.com/anaconda/install/</a:t>
            </a:r>
            <a:r>
              <a:rPr lang="pt-BR" sz="1200"/>
              <a:t> e seguir o passo a passo.</a:t>
            </a:r>
            <a:endParaRPr sz="1200"/>
          </a:p>
          <a:p>
            <a:pPr marL="0" lvl="0" indent="0" algn="l" rtl="0">
              <a:spcBef>
                <a:spcPts val="0"/>
              </a:spcBef>
              <a:spcAft>
                <a:spcPts val="0"/>
              </a:spcAft>
              <a:buNone/>
            </a:pPr>
            <a:endParaRPr sz="1200"/>
          </a:p>
        </p:txBody>
      </p:sp>
      <p:sp>
        <p:nvSpPr>
          <p:cNvPr id="523" name="Google Shape;523;p49"/>
          <p:cNvSpPr txBox="1"/>
          <p:nvPr/>
        </p:nvSpPr>
        <p:spPr>
          <a:xfrm>
            <a:off x="454625" y="392225"/>
            <a:ext cx="75036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a:t>Instalando o anaconda (Windows/Linux)</a:t>
            </a: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534"/>
        <p:cNvGrpSpPr/>
        <p:nvPr/>
      </p:nvGrpSpPr>
      <p:grpSpPr>
        <a:xfrm>
          <a:off x="0" y="0"/>
          <a:ext cx="0" cy="0"/>
          <a:chOff x="0" y="0"/>
          <a:chExt cx="0" cy="0"/>
        </a:xfrm>
      </p:grpSpPr>
      <p:sp>
        <p:nvSpPr>
          <p:cNvPr id="535" name="Google Shape;535;p51"/>
          <p:cNvSpPr/>
          <p:nvPr/>
        </p:nvSpPr>
        <p:spPr>
          <a:xfrm>
            <a:off x="1905" y="3334"/>
            <a:ext cx="9142095" cy="5128876"/>
          </a:xfrm>
          <a:custGeom>
            <a:avLst/>
            <a:gdLst/>
            <a:ahLst/>
            <a:cxnLst/>
            <a:rect l="l" t="t" r="r" b="b"/>
            <a:pathLst>
              <a:path w="18284190" h="10156190" extrusionOk="0">
                <a:moveTo>
                  <a:pt x="18283809" y="0"/>
                </a:moveTo>
                <a:lnTo>
                  <a:pt x="0" y="0"/>
                </a:lnTo>
                <a:lnTo>
                  <a:pt x="0" y="10155758"/>
                </a:lnTo>
                <a:lnTo>
                  <a:pt x="18283809" y="10155758"/>
                </a:lnTo>
                <a:lnTo>
                  <a:pt x="18283809" y="0"/>
                </a:lnTo>
                <a:close/>
              </a:path>
            </a:pathLst>
          </a:custGeom>
          <a:solidFill>
            <a:srgbClr val="0017D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6" name="Google Shape;536;p51"/>
          <p:cNvSpPr txBox="1"/>
          <p:nvPr/>
        </p:nvSpPr>
        <p:spPr>
          <a:xfrm>
            <a:off x="478623" y="4173125"/>
            <a:ext cx="18609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a:solidFill>
                  <a:srgbClr val="FFFFFF"/>
                </a:solidFill>
              </a:rPr>
              <a:t>Jéssika Ribeiro</a:t>
            </a:r>
            <a:endParaRPr sz="1800">
              <a:solidFill>
                <a:schemeClr val="dk1"/>
              </a:solidFill>
              <a:latin typeface="Arial"/>
              <a:ea typeface="Arial"/>
              <a:cs typeface="Arial"/>
              <a:sym typeface="Arial"/>
            </a:endParaRPr>
          </a:p>
        </p:txBody>
      </p:sp>
      <p:sp>
        <p:nvSpPr>
          <p:cNvPr id="537" name="Google Shape;537;p51"/>
          <p:cNvSpPr txBox="1"/>
          <p:nvPr/>
        </p:nvSpPr>
        <p:spPr>
          <a:xfrm>
            <a:off x="7412810" y="4173129"/>
            <a:ext cx="1333500" cy="275700"/>
          </a:xfrm>
          <a:prstGeom prst="rect">
            <a:avLst/>
          </a:prstGeom>
          <a:noFill/>
          <a:ln>
            <a:noFill/>
          </a:ln>
        </p:spPr>
        <p:txBody>
          <a:bodyPr spcFirstLastPara="1" wrap="square" lIns="0" tIns="6350" rIns="0" bIns="0" anchor="t" anchorCtr="0">
            <a:noAutofit/>
          </a:bodyPr>
          <a:lstStyle/>
          <a:p>
            <a:pPr marL="12700" marR="0" lvl="0" indent="0" algn="l" rtl="0">
              <a:spcBef>
                <a:spcPts val="0"/>
              </a:spcBef>
              <a:spcAft>
                <a:spcPts val="0"/>
              </a:spcAft>
              <a:buNone/>
            </a:pPr>
            <a:r>
              <a:rPr lang="pt-BR" sz="1800" b="1">
                <a:solidFill>
                  <a:srgbClr val="FFFFFF"/>
                </a:solidFill>
                <a:latin typeface="Arial"/>
                <a:ea typeface="Arial"/>
                <a:cs typeface="Arial"/>
                <a:sym typeface="Arial"/>
              </a:rPr>
              <a:t>mentorama.</a:t>
            </a:r>
            <a:endParaRPr sz="1800">
              <a:solidFill>
                <a:schemeClr val="dk1"/>
              </a:solidFill>
              <a:latin typeface="Arial"/>
              <a:ea typeface="Arial"/>
              <a:cs typeface="Arial"/>
              <a:sym typeface="Arial"/>
            </a:endParaRPr>
          </a:p>
        </p:txBody>
      </p:sp>
      <p:sp>
        <p:nvSpPr>
          <p:cNvPr id="538" name="Google Shape;538;p51"/>
          <p:cNvSpPr txBox="1">
            <a:spLocks noGrp="1"/>
          </p:cNvSpPr>
          <p:nvPr>
            <p:ph type="title"/>
          </p:nvPr>
        </p:nvSpPr>
        <p:spPr>
          <a:xfrm>
            <a:off x="478625" y="257175"/>
            <a:ext cx="7914300" cy="2314500"/>
          </a:xfrm>
          <a:prstGeom prst="rect">
            <a:avLst/>
          </a:prstGeom>
          <a:noFill/>
          <a:ln>
            <a:noFill/>
          </a:ln>
        </p:spPr>
        <p:txBody>
          <a:bodyPr spcFirstLastPara="1" wrap="square" lIns="0" tIns="6350" rIns="0" bIns="0" anchor="t" anchorCtr="0">
            <a:noAutofit/>
          </a:bodyPr>
          <a:lstStyle/>
          <a:p>
            <a:pPr marL="0" lvl="0" indent="0" algn="l" rtl="0">
              <a:lnSpc>
                <a:spcPct val="105186"/>
              </a:lnSpc>
              <a:spcBef>
                <a:spcPts val="0"/>
              </a:spcBef>
              <a:spcAft>
                <a:spcPts val="0"/>
              </a:spcAft>
              <a:buNone/>
            </a:pPr>
            <a:r>
              <a:rPr lang="pt-BR" sz="2500"/>
              <a:t>Fundamentos de</a:t>
            </a:r>
            <a:endParaRPr sz="2500"/>
          </a:p>
          <a:p>
            <a:pPr marL="12700" lvl="0" indent="0" algn="l" rtl="0">
              <a:lnSpc>
                <a:spcPct val="113571"/>
              </a:lnSpc>
              <a:spcBef>
                <a:spcPts val="0"/>
              </a:spcBef>
              <a:spcAft>
                <a:spcPts val="0"/>
              </a:spcAft>
              <a:buNone/>
            </a:pPr>
            <a:r>
              <a:rPr lang="pt-BR" sz="5800"/>
              <a:t>Python 1</a:t>
            </a:r>
            <a:endParaRPr sz="580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6722</Words>
  <Application>Microsoft Macintosh PowerPoint</Application>
  <PresentationFormat>Экран (16:9)</PresentationFormat>
  <Paragraphs>456</Paragraphs>
  <Slides>44</Slides>
  <Notes>44</Notes>
  <HiddenSlides>0</HiddenSlides>
  <MMClips>0</MMClips>
  <ScaleCrop>false</ScaleCrop>
  <HeadingPairs>
    <vt:vector size="6" baseType="variant">
      <vt:variant>
        <vt:lpstr>Использованные шрифты</vt:lpstr>
      </vt:variant>
      <vt:variant>
        <vt:i4>8</vt:i4>
      </vt:variant>
      <vt:variant>
        <vt:lpstr>Тема</vt:lpstr>
      </vt:variant>
      <vt:variant>
        <vt:i4>2</vt:i4>
      </vt:variant>
      <vt:variant>
        <vt:lpstr>Заголовки слайдов</vt:lpstr>
      </vt:variant>
      <vt:variant>
        <vt:i4>44</vt:i4>
      </vt:variant>
    </vt:vector>
  </HeadingPairs>
  <TitlesOfParts>
    <vt:vector size="54" baseType="lpstr">
      <vt:lpstr>Times New Roman</vt:lpstr>
      <vt:lpstr>Raleway</vt:lpstr>
      <vt:lpstr>Roboto</vt:lpstr>
      <vt:lpstr>Calibri</vt:lpstr>
      <vt:lpstr>Arial</vt:lpstr>
      <vt:lpstr>Impact</vt:lpstr>
      <vt:lpstr>Lato</vt:lpstr>
      <vt:lpstr>Georgia</vt:lpstr>
      <vt:lpstr>Streamline</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Fundamentos de Python 1</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Fundamentos de Python 2</vt:lpstr>
      <vt:lpstr>Презентация PowerPoint</vt:lpstr>
      <vt:lpstr>Estruturas de decisão  </vt:lpstr>
      <vt:lpstr>Презентация PowerPoint</vt:lpstr>
      <vt:lpstr>Презентация PowerPoint</vt:lpstr>
      <vt:lpstr>Estruturas de decisão  </vt:lpstr>
      <vt:lpstr>Estruturas de decisão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v.savina@mentorama.co</cp:lastModifiedBy>
  <cp:revision>2</cp:revision>
  <dcterms:modified xsi:type="dcterms:W3CDTF">2020-12-28T11:49:24Z</dcterms:modified>
</cp:coreProperties>
</file>